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457" r:id="rId3"/>
    <p:sldId id="470" r:id="rId4"/>
    <p:sldId id="471" r:id="rId5"/>
    <p:sldId id="537" r:id="rId6"/>
    <p:sldId id="538" r:id="rId7"/>
    <p:sldId id="476" r:id="rId8"/>
    <p:sldId id="498" r:id="rId9"/>
    <p:sldId id="517" r:id="rId10"/>
    <p:sldId id="540" r:id="rId11"/>
    <p:sldId id="541" r:id="rId12"/>
    <p:sldId id="519" r:id="rId13"/>
    <p:sldId id="477" r:id="rId14"/>
    <p:sldId id="520" r:id="rId15"/>
    <p:sldId id="539" r:id="rId16"/>
    <p:sldId id="478" r:id="rId17"/>
    <p:sldId id="521" r:id="rId18"/>
    <p:sldId id="542" r:id="rId19"/>
    <p:sldId id="543" r:id="rId20"/>
    <p:sldId id="522" r:id="rId21"/>
    <p:sldId id="524" r:id="rId22"/>
    <p:sldId id="544" r:id="rId23"/>
    <p:sldId id="547" r:id="rId24"/>
    <p:sldId id="548" r:id="rId25"/>
    <p:sldId id="479" r:id="rId26"/>
    <p:sldId id="525" r:id="rId27"/>
    <p:sldId id="500" r:id="rId28"/>
    <p:sldId id="480" r:id="rId29"/>
    <p:sldId id="501" r:id="rId30"/>
    <p:sldId id="549" r:id="rId31"/>
    <p:sldId id="557" r:id="rId32"/>
    <p:sldId id="550" r:id="rId33"/>
    <p:sldId id="558" r:id="rId34"/>
    <p:sldId id="559" r:id="rId35"/>
    <p:sldId id="526" r:id="rId36"/>
    <p:sldId id="551" r:id="rId37"/>
    <p:sldId id="528" r:id="rId38"/>
    <p:sldId id="552" r:id="rId39"/>
    <p:sldId id="530" r:id="rId40"/>
    <p:sldId id="553" r:id="rId41"/>
    <p:sldId id="554" r:id="rId42"/>
    <p:sldId id="555" r:id="rId43"/>
    <p:sldId id="556" r:id="rId44"/>
    <p:sldId id="486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19" autoAdjust="0"/>
    <p:restoredTop sz="93680" autoAdjust="0"/>
  </p:normalViewPr>
  <p:slideViewPr>
    <p:cSldViewPr snapToGrid="0">
      <p:cViewPr varScale="1">
        <p:scale>
          <a:sx n="113" d="100"/>
          <a:sy n="113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4DA9C8-F285-4034-BCED-7AFC06A96F66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B881B-D397-4B29-BA41-4510EC719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845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423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544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160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913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0146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848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9160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rgbClr val="0070C0"/>
                </a:solidFill>
              </a:rPr>
              <a:t>편향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>
                <a:solidFill>
                  <a:srgbClr val="0070C0"/>
                </a:solidFill>
              </a:rPr>
              <a:t>뉴런</a:t>
            </a:r>
            <a:r>
              <a:rPr lang="ko-KR" altLang="en-US" dirty="0" smtClean="0"/>
              <a:t>이 얼마나 쉽게 </a:t>
            </a:r>
            <a:r>
              <a:rPr lang="ko-KR" altLang="en-US" dirty="0" smtClean="0">
                <a:solidFill>
                  <a:srgbClr val="0070C0"/>
                </a:solidFill>
              </a:rPr>
              <a:t>활성화 </a:t>
            </a:r>
            <a:r>
              <a:rPr lang="ko-KR" altLang="en-US" dirty="0" smtClean="0"/>
              <a:t>되는지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한 쪽으로 치우쳐 균형을 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입력이 모두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이어도 결과로 편향 값이 출력됨</a:t>
            </a:r>
            <a:r>
              <a:rPr lang="en-US" altLang="ko-KR" dirty="0" smtClean="0"/>
              <a:t> </a:t>
            </a:r>
            <a:endParaRPr lang="ko-KR" altLang="en-US" dirty="0" smtClean="0"/>
          </a:p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41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rgbClr val="0070C0"/>
                </a:solidFill>
              </a:rPr>
              <a:t>편향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>
                <a:solidFill>
                  <a:srgbClr val="0070C0"/>
                </a:solidFill>
              </a:rPr>
              <a:t>뉴런</a:t>
            </a:r>
            <a:r>
              <a:rPr lang="ko-KR" altLang="en-US" dirty="0" smtClean="0"/>
              <a:t>이 얼마나 쉽게 </a:t>
            </a:r>
            <a:r>
              <a:rPr lang="ko-KR" altLang="en-US" dirty="0" smtClean="0">
                <a:solidFill>
                  <a:srgbClr val="0070C0"/>
                </a:solidFill>
              </a:rPr>
              <a:t>활성화 </a:t>
            </a:r>
            <a:r>
              <a:rPr lang="ko-KR" altLang="en-US" dirty="0" smtClean="0"/>
              <a:t>되는지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한 쪽으로 치우쳐 균형을 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입력이 모두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이어도 결과로 편향 값이 출력됨</a:t>
            </a:r>
            <a:r>
              <a:rPr lang="en-US" altLang="ko-KR" dirty="0" smtClean="0"/>
              <a:t> </a:t>
            </a:r>
            <a:endParaRPr lang="ko-KR" altLang="en-US" dirty="0" smtClean="0"/>
          </a:p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0767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rgbClr val="0070C0"/>
                </a:solidFill>
              </a:rPr>
              <a:t>편향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>
                <a:solidFill>
                  <a:srgbClr val="0070C0"/>
                </a:solidFill>
              </a:rPr>
              <a:t>뉴런</a:t>
            </a:r>
            <a:r>
              <a:rPr lang="ko-KR" altLang="en-US" dirty="0" smtClean="0"/>
              <a:t>이 얼마나 쉽게 </a:t>
            </a:r>
            <a:r>
              <a:rPr lang="ko-KR" altLang="en-US" dirty="0" smtClean="0">
                <a:solidFill>
                  <a:srgbClr val="0070C0"/>
                </a:solidFill>
              </a:rPr>
              <a:t>활성화 </a:t>
            </a:r>
            <a:r>
              <a:rPr lang="ko-KR" altLang="en-US" dirty="0" smtClean="0"/>
              <a:t>되는지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한 쪽으로 치우쳐 균형을 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입력이 모두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이어도 결과로 편향 값이 출력됨</a:t>
            </a:r>
            <a:r>
              <a:rPr lang="en-US" altLang="ko-KR" dirty="0" smtClean="0"/>
              <a:t> </a:t>
            </a:r>
            <a:endParaRPr lang="ko-KR" altLang="en-US" dirty="0" smtClean="0"/>
          </a:p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9751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786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err="1" smtClean="0"/>
              <a:t>합성곱계층</a:t>
            </a:r>
            <a:r>
              <a:rPr lang="en-US" altLang="ko-KR" b="1" dirty="0" smtClean="0"/>
              <a:t>3</a:t>
            </a:r>
            <a:r>
              <a:rPr lang="ko-KR" altLang="en-US" b="1" dirty="0" smtClean="0"/>
              <a:t>개 </a:t>
            </a:r>
            <a:r>
              <a:rPr lang="ko-KR" altLang="en-US" b="1" dirty="0" err="1" smtClean="0"/>
              <a:t>완전연결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2</a:t>
            </a:r>
            <a:r>
              <a:rPr lang="ko-KR" altLang="en-US" b="1" dirty="0" smtClean="0"/>
              <a:t>개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7196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7782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1710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3736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err="1" smtClean="0"/>
              <a:t>순전파</a:t>
            </a:r>
            <a:r>
              <a:rPr lang="ko-KR" altLang="en-US" b="1" dirty="0" smtClean="0"/>
              <a:t> 때 분기되어서 </a:t>
            </a:r>
            <a:r>
              <a:rPr lang="ko-KR" altLang="en-US" b="1" dirty="0" err="1" smtClean="0"/>
              <a:t>역전파</a:t>
            </a:r>
            <a:r>
              <a:rPr lang="ko-KR" altLang="en-US" b="1" dirty="0" smtClean="0"/>
              <a:t> 때는 합산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7263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7243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4071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2767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6891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3884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922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 smtClean="0"/>
              <a:t>np.dot</a:t>
            </a:r>
            <a:r>
              <a:rPr lang="en-US" altLang="ko-KR" b="1" baseline="0" dirty="0" smtClean="0"/>
              <a:t> </a:t>
            </a:r>
            <a:r>
              <a:rPr lang="ko-KR" altLang="en-US" b="1" baseline="0" dirty="0" smtClean="0"/>
              <a:t>인수가 모두 </a:t>
            </a:r>
            <a:r>
              <a:rPr lang="en-US" altLang="ko-KR" b="1" baseline="0" dirty="0" smtClean="0"/>
              <a:t>1</a:t>
            </a:r>
            <a:r>
              <a:rPr lang="ko-KR" altLang="en-US" b="1" baseline="0" dirty="0" smtClean="0"/>
              <a:t>차원배열이면 벡터의 내적</a:t>
            </a:r>
            <a:r>
              <a:rPr lang="en-US" altLang="ko-KR" b="1" baseline="0" dirty="0" smtClean="0"/>
              <a:t>, 2</a:t>
            </a:r>
            <a:r>
              <a:rPr lang="ko-KR" altLang="en-US" b="1" baseline="0" dirty="0" smtClean="0"/>
              <a:t>차원배열이면 행렬 곱</a:t>
            </a:r>
            <a:r>
              <a:rPr lang="en-US" altLang="ko-KR" b="1" baseline="0" dirty="0" smtClean="0"/>
              <a:t>!!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9803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9594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3010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1761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2787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3488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0478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3148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9035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err="1" smtClean="0"/>
              <a:t>시그모이드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0~1 -&gt; yes or no,</a:t>
            </a:r>
            <a:r>
              <a:rPr lang="en-US" altLang="ko-KR" b="1" baseline="0" dirty="0" smtClean="0"/>
              <a:t> 1 or 0 </a:t>
            </a:r>
            <a:r>
              <a:rPr lang="ko-KR" altLang="en-US" b="1" baseline="0" dirty="0" smtClean="0"/>
              <a:t>이 </a:t>
            </a:r>
            <a:r>
              <a:rPr lang="ko-KR" altLang="en-US" b="1" baseline="0" dirty="0" err="1" smtClean="0"/>
              <a:t>타깃임</a:t>
            </a:r>
            <a:endParaRPr lang="en-US" altLang="ko-KR" b="1" dirty="0" smtClean="0"/>
          </a:p>
          <a:p>
            <a:r>
              <a:rPr lang="ko-KR" altLang="en-US" b="1" dirty="0" smtClean="0"/>
              <a:t>탄 </a:t>
            </a:r>
            <a:r>
              <a:rPr lang="en-US" altLang="ko-KR" b="1" dirty="0" smtClean="0"/>
              <a:t>-1~1</a:t>
            </a:r>
            <a:r>
              <a:rPr lang="en-US" altLang="ko-KR" b="1" baseline="0" dirty="0" smtClean="0"/>
              <a:t> -&gt; </a:t>
            </a:r>
            <a:r>
              <a:rPr lang="ko-KR" altLang="en-US" b="1" baseline="0" dirty="0" smtClean="0"/>
              <a:t>미분 </a:t>
            </a:r>
            <a:r>
              <a:rPr lang="en-US" altLang="ko-KR" b="1" baseline="0" dirty="0" smtClean="0"/>
              <a:t>0~1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9515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/>
              <a:t>학습 과정에서 무작위 값이 쓰이기 때문에 가중치 데이터는 환경에 따라 다르다</a:t>
            </a:r>
            <a:r>
              <a:rPr lang="en-US" altLang="ko-KR" b="1" dirty="0" smtClean="0"/>
              <a:t>. (</a:t>
            </a:r>
            <a:r>
              <a:rPr lang="ko-KR" altLang="en-US" b="1" dirty="0" smtClean="0"/>
              <a:t>거시적 같음</a:t>
            </a:r>
            <a:r>
              <a:rPr lang="en-US" altLang="ko-KR" b="1" dirty="0" smtClean="0"/>
              <a:t>)</a:t>
            </a:r>
          </a:p>
          <a:p>
            <a:r>
              <a:rPr lang="en-US" altLang="ko-KR" b="1" dirty="0" smtClean="0"/>
              <a:t>-&gt; </a:t>
            </a:r>
            <a:r>
              <a:rPr lang="ko-KR" altLang="en-US" b="1" dirty="0" smtClean="0"/>
              <a:t>가중치 초기화 시 </a:t>
            </a:r>
            <a:r>
              <a:rPr lang="ko-KR" altLang="en-US" b="1" dirty="0" err="1" smtClean="0"/>
              <a:t>초깃값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미니배치</a:t>
            </a:r>
            <a:r>
              <a:rPr lang="ko-KR" altLang="en-US" b="1" dirty="0" smtClean="0"/>
              <a:t> 선택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623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3676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err="1" smtClean="0"/>
              <a:t>시그모이드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0~1 -&gt; yes or no,</a:t>
            </a:r>
            <a:r>
              <a:rPr lang="en-US" altLang="ko-KR" b="1" baseline="0" dirty="0" smtClean="0"/>
              <a:t> 1 or 0 </a:t>
            </a:r>
            <a:r>
              <a:rPr lang="ko-KR" altLang="en-US" b="1" baseline="0" dirty="0" smtClean="0"/>
              <a:t>이 </a:t>
            </a:r>
            <a:r>
              <a:rPr lang="ko-KR" altLang="en-US" b="1" baseline="0" dirty="0" err="1" smtClean="0"/>
              <a:t>타깃임</a:t>
            </a:r>
            <a:endParaRPr lang="en-US" altLang="ko-KR" b="1" dirty="0" smtClean="0"/>
          </a:p>
          <a:p>
            <a:r>
              <a:rPr lang="ko-KR" altLang="en-US" b="1" dirty="0" smtClean="0"/>
              <a:t>탄 </a:t>
            </a:r>
            <a:r>
              <a:rPr lang="en-US" altLang="ko-KR" b="1" dirty="0" smtClean="0"/>
              <a:t>-1~1</a:t>
            </a:r>
            <a:r>
              <a:rPr lang="en-US" altLang="ko-KR" b="1" baseline="0" dirty="0" smtClean="0"/>
              <a:t> -&gt; </a:t>
            </a:r>
            <a:r>
              <a:rPr lang="ko-KR" altLang="en-US" b="1" baseline="0" dirty="0" smtClean="0"/>
              <a:t>미분 </a:t>
            </a:r>
            <a:r>
              <a:rPr lang="en-US" altLang="ko-KR" b="1" baseline="0" dirty="0" smtClean="0"/>
              <a:t>0~1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2599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err="1" smtClean="0"/>
              <a:t>시그모이드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0~1 -&gt; yes or no,</a:t>
            </a:r>
            <a:r>
              <a:rPr lang="en-US" altLang="ko-KR" b="1" baseline="0" dirty="0" smtClean="0"/>
              <a:t> 1 or 0 </a:t>
            </a:r>
            <a:r>
              <a:rPr lang="ko-KR" altLang="en-US" b="1" baseline="0" dirty="0" smtClean="0"/>
              <a:t>이 </a:t>
            </a:r>
            <a:r>
              <a:rPr lang="ko-KR" altLang="en-US" b="1" baseline="0" dirty="0" err="1" smtClean="0"/>
              <a:t>타깃임</a:t>
            </a:r>
            <a:endParaRPr lang="en-US" altLang="ko-KR" b="1" dirty="0" smtClean="0"/>
          </a:p>
          <a:p>
            <a:r>
              <a:rPr lang="ko-KR" altLang="en-US" b="1" dirty="0" smtClean="0"/>
              <a:t>탄 </a:t>
            </a:r>
            <a:r>
              <a:rPr lang="en-US" altLang="ko-KR" b="1" dirty="0" smtClean="0"/>
              <a:t>-1~1</a:t>
            </a:r>
            <a:r>
              <a:rPr lang="en-US" altLang="ko-KR" b="1" baseline="0" dirty="0" smtClean="0"/>
              <a:t> -&gt; </a:t>
            </a:r>
            <a:r>
              <a:rPr lang="ko-KR" altLang="en-US" b="1" baseline="0" dirty="0" smtClean="0"/>
              <a:t>미분 </a:t>
            </a:r>
            <a:r>
              <a:rPr lang="en-US" altLang="ko-KR" b="1" baseline="0" dirty="0" smtClean="0"/>
              <a:t>0~1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0259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err="1" smtClean="0"/>
              <a:t>시그모이드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0~1 -&gt; yes or no,</a:t>
            </a:r>
            <a:r>
              <a:rPr lang="en-US" altLang="ko-KR" b="1" baseline="0" dirty="0" smtClean="0"/>
              <a:t> 1 or 0 </a:t>
            </a:r>
            <a:r>
              <a:rPr lang="ko-KR" altLang="en-US" b="1" baseline="0" dirty="0" smtClean="0"/>
              <a:t>이 </a:t>
            </a:r>
            <a:r>
              <a:rPr lang="ko-KR" altLang="en-US" b="1" baseline="0" dirty="0" err="1" smtClean="0"/>
              <a:t>타깃임</a:t>
            </a:r>
            <a:endParaRPr lang="en-US" altLang="ko-KR" b="1" dirty="0" smtClean="0"/>
          </a:p>
          <a:p>
            <a:r>
              <a:rPr lang="ko-KR" altLang="en-US" b="1" dirty="0" smtClean="0"/>
              <a:t>탄 </a:t>
            </a:r>
            <a:r>
              <a:rPr lang="en-US" altLang="ko-KR" b="1" dirty="0" smtClean="0"/>
              <a:t>-1~1</a:t>
            </a:r>
            <a:r>
              <a:rPr lang="en-US" altLang="ko-KR" b="1" baseline="0" dirty="0" smtClean="0"/>
              <a:t> -&gt; </a:t>
            </a:r>
            <a:r>
              <a:rPr lang="ko-KR" altLang="en-US" b="1" baseline="0" dirty="0" smtClean="0"/>
              <a:t>미분 </a:t>
            </a:r>
            <a:r>
              <a:rPr lang="en-US" altLang="ko-KR" b="1" baseline="0" dirty="0" smtClean="0"/>
              <a:t>0~1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8749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656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560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889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411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796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50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232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696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670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353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921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362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039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541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677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298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992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5989A-42F5-48C8-9D6A-B75CB184FD4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534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638799" y="1641475"/>
            <a:ext cx="6257925" cy="3575050"/>
          </a:xfrm>
        </p:spPr>
        <p:txBody>
          <a:bodyPr>
            <a:normAutofit fontScale="90000"/>
          </a:bodyPr>
          <a:lstStyle/>
          <a:p>
            <a:r>
              <a:rPr lang="ko-KR" altLang="en-US" sz="5300" b="1" dirty="0" smtClean="0"/>
              <a:t>밑바닥부터 시작하는 </a:t>
            </a:r>
            <a:r>
              <a:rPr lang="ko-KR" altLang="en-US" sz="5300" b="1" dirty="0" err="1" smtClean="0"/>
              <a:t>딥러닝</a:t>
            </a:r>
            <a:r>
              <a:rPr lang="en-US" altLang="ko-KR" sz="5300" b="1" dirty="0" smtClean="0"/>
              <a:t>2</a:t>
            </a:r>
            <a:br>
              <a:rPr lang="en-US" altLang="ko-KR" sz="5300" b="1" dirty="0" smtClean="0"/>
            </a:br>
            <a:r>
              <a:rPr lang="en-US" altLang="ko-KR" sz="5300" b="1" dirty="0" smtClean="0"/>
              <a:t>-</a:t>
            </a:r>
            <a:r>
              <a:rPr lang="ko-KR" altLang="en-US" sz="5300" dirty="0" smtClean="0"/>
              <a:t>사이토 </a:t>
            </a:r>
            <a:r>
              <a:rPr lang="ko-KR" altLang="en-US" sz="5300" dirty="0" err="1" smtClean="0"/>
              <a:t>고키</a:t>
            </a:r>
            <a:r>
              <a:rPr lang="en-US" altLang="ko-KR" sz="5300" dirty="0" smtClean="0"/>
              <a:t>-</a:t>
            </a:r>
            <a:br>
              <a:rPr lang="en-US" altLang="ko-KR" sz="5300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sz="4000" dirty="0" smtClean="0"/>
              <a:t>황의지</a:t>
            </a:r>
            <a:endParaRPr lang="ko-KR" altLang="en-US" sz="4000" dirty="0"/>
          </a:p>
        </p:txBody>
      </p:sp>
      <p:pic>
        <p:nvPicPr>
          <p:cNvPr id="3" name="Picture 2" descr="밑바닥부터 시작하는 딥러닝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43" y="648347"/>
            <a:ext cx="4328549" cy="556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04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5.2.2 </a:t>
            </a:r>
            <a:r>
              <a:rPr lang="ko-KR" altLang="en-US" dirty="0" smtClean="0">
                <a:solidFill>
                  <a:srgbClr val="FFC000"/>
                </a:solidFill>
              </a:rPr>
              <a:t>순환 구조 펼치기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9" name="내용 개체 틀 3"/>
          <p:cNvSpPr txBox="1">
            <a:spLocks/>
          </p:cNvSpPr>
          <p:nvPr/>
        </p:nvSpPr>
        <p:spPr>
          <a:xfrm>
            <a:off x="190900" y="959285"/>
            <a:ext cx="120011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b="1" dirty="0">
                <a:solidFill>
                  <a:srgbClr val="FFC000"/>
                </a:solidFill>
              </a:rPr>
              <a:t>Sigmoid</a:t>
            </a:r>
            <a:r>
              <a:rPr lang="ko-KR" altLang="en-US" dirty="0">
                <a:solidFill>
                  <a:srgbClr val="FFC000"/>
                </a:solidFill>
              </a:rPr>
              <a:t>의 미분의 최대값이 </a:t>
            </a:r>
            <a:r>
              <a:rPr lang="en-US" altLang="ko-KR" dirty="0">
                <a:solidFill>
                  <a:srgbClr val="FFC000"/>
                </a:solidFill>
              </a:rPr>
              <a:t>0.25</a:t>
            </a:r>
            <a:r>
              <a:rPr lang="ko-KR" altLang="en-US" dirty="0">
                <a:solidFill>
                  <a:srgbClr val="FFC000"/>
                </a:solidFill>
              </a:rPr>
              <a:t>이기 때문에</a:t>
            </a:r>
            <a:r>
              <a:rPr lang="en-US" altLang="ko-KR" dirty="0">
                <a:solidFill>
                  <a:srgbClr val="FFC000"/>
                </a:solidFill>
              </a:rPr>
              <a:t>, Deep</a:t>
            </a:r>
            <a:r>
              <a:rPr lang="ko-KR" altLang="en-US" dirty="0">
                <a:solidFill>
                  <a:srgbClr val="FFC000"/>
                </a:solidFill>
              </a:rPr>
              <a:t>해질수록 </a:t>
            </a:r>
            <a:r>
              <a:rPr lang="en-US" altLang="ko-KR" b="1" dirty="0">
                <a:solidFill>
                  <a:srgbClr val="FFC000"/>
                </a:solidFill>
              </a:rPr>
              <a:t>Vanishing Gradient </a:t>
            </a:r>
            <a:r>
              <a:rPr lang="ko-KR" altLang="en-US" dirty="0">
                <a:solidFill>
                  <a:srgbClr val="FFC000"/>
                </a:solidFill>
              </a:rPr>
              <a:t>가 발생합니다</a:t>
            </a:r>
            <a:r>
              <a:rPr lang="en-US" altLang="ko-KR" dirty="0">
                <a:solidFill>
                  <a:srgbClr val="FFC000"/>
                </a:solidFill>
              </a:rPr>
              <a:t>. </a:t>
            </a:r>
            <a:endParaRPr lang="en-US" altLang="ko-KR" dirty="0" smtClean="0">
              <a:solidFill>
                <a:srgbClr val="FFC000"/>
              </a:solidFill>
            </a:endParaRPr>
          </a:p>
          <a:p>
            <a:pPr lvl="1"/>
            <a:r>
              <a:rPr lang="en-US" altLang="ko-KR" b="1" dirty="0" err="1" smtClean="0">
                <a:solidFill>
                  <a:srgbClr val="FFC000"/>
                </a:solidFill>
              </a:rPr>
              <a:t>Tanh</a:t>
            </a:r>
            <a:r>
              <a:rPr lang="ko-KR" altLang="en-US" dirty="0">
                <a:solidFill>
                  <a:srgbClr val="FFC000"/>
                </a:solidFill>
              </a:rPr>
              <a:t>는 </a:t>
            </a:r>
            <a:r>
              <a:rPr lang="en-US" altLang="ko-KR" dirty="0">
                <a:solidFill>
                  <a:srgbClr val="FF0000"/>
                </a:solidFill>
              </a:rPr>
              <a:t>0~1</a:t>
            </a:r>
            <a:r>
              <a:rPr lang="ko-KR" altLang="en-US" dirty="0">
                <a:solidFill>
                  <a:srgbClr val="FF0000"/>
                </a:solidFill>
              </a:rPr>
              <a:t>인 </a:t>
            </a:r>
            <a:r>
              <a:rPr lang="en-US" altLang="ko-KR" dirty="0">
                <a:solidFill>
                  <a:srgbClr val="FF0000"/>
                </a:solidFill>
              </a:rPr>
              <a:t>Sigmoid </a:t>
            </a:r>
            <a:r>
              <a:rPr lang="ko-KR" altLang="en-US" dirty="0" err="1">
                <a:solidFill>
                  <a:srgbClr val="FF0000"/>
                </a:solidFill>
              </a:rPr>
              <a:t>확장판이며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미분의 최대값이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로 </a:t>
            </a:r>
            <a:r>
              <a:rPr lang="en-US" altLang="ko-KR" dirty="0">
                <a:solidFill>
                  <a:srgbClr val="FF0000"/>
                </a:solidFill>
              </a:rPr>
              <a:t>Vanishing </a:t>
            </a:r>
            <a:r>
              <a:rPr lang="en-US" altLang="ko-KR" dirty="0" err="1">
                <a:solidFill>
                  <a:srgbClr val="FF0000"/>
                </a:solidFill>
              </a:rPr>
              <a:t>Graidient</a:t>
            </a:r>
            <a:r>
              <a:rPr lang="ko-KR" altLang="en-US" dirty="0">
                <a:solidFill>
                  <a:srgbClr val="FF0000"/>
                </a:solidFill>
              </a:rPr>
              <a:t>를 해결합니다</a:t>
            </a:r>
            <a:r>
              <a:rPr lang="en-US" altLang="ko-KR" dirty="0">
                <a:solidFill>
                  <a:srgbClr val="FF0000"/>
                </a:solidFill>
              </a:rPr>
              <a:t>. 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b="1" dirty="0" err="1">
                <a:solidFill>
                  <a:srgbClr val="FFC000"/>
                </a:solidFill>
              </a:rPr>
              <a:t>relu</a:t>
            </a:r>
            <a:r>
              <a:rPr lang="ko-KR" altLang="en-US" dirty="0">
                <a:solidFill>
                  <a:srgbClr val="FFC000"/>
                </a:solidFill>
              </a:rPr>
              <a:t>는 </a:t>
            </a:r>
            <a:r>
              <a:rPr lang="en-US" altLang="ko-KR" dirty="0">
                <a:solidFill>
                  <a:srgbClr val="FFC000"/>
                </a:solidFill>
              </a:rPr>
              <a:t>x</a:t>
            </a:r>
            <a:r>
              <a:rPr lang="ko-KR" altLang="en-US" dirty="0">
                <a:solidFill>
                  <a:srgbClr val="FFC000"/>
                </a:solidFill>
              </a:rPr>
              <a:t>가 양수가 되는 지점에서 </a:t>
            </a:r>
            <a:r>
              <a:rPr lang="en-US" altLang="ko-KR" dirty="0">
                <a:solidFill>
                  <a:srgbClr val="FFC000"/>
                </a:solidFill>
              </a:rPr>
              <a:t>y=x </a:t>
            </a:r>
            <a:r>
              <a:rPr lang="ko-KR" altLang="en-US" dirty="0">
                <a:solidFill>
                  <a:srgbClr val="FFC000"/>
                </a:solidFill>
              </a:rPr>
              <a:t>형상을 지니고 있습니다</a:t>
            </a:r>
            <a:r>
              <a:rPr lang="en-US" altLang="ko-KR" dirty="0">
                <a:solidFill>
                  <a:srgbClr val="FFC000"/>
                </a:solidFill>
              </a:rPr>
              <a:t>. </a:t>
            </a:r>
            <a:r>
              <a:rPr lang="en-US" altLang="ko-KR" dirty="0" err="1">
                <a:solidFill>
                  <a:srgbClr val="FFC000"/>
                </a:solidFill>
              </a:rPr>
              <a:t>rnn</a:t>
            </a:r>
            <a:r>
              <a:rPr lang="ko-KR" altLang="en-US" dirty="0">
                <a:solidFill>
                  <a:srgbClr val="FFC000"/>
                </a:solidFill>
              </a:rPr>
              <a:t>계열은 같은 레이어를 </a:t>
            </a:r>
            <a:r>
              <a:rPr lang="ko-KR" altLang="en-US" dirty="0" err="1">
                <a:solidFill>
                  <a:srgbClr val="FFC000"/>
                </a:solidFill>
              </a:rPr>
              <a:t>여러번</a:t>
            </a:r>
            <a:r>
              <a:rPr lang="ko-KR" altLang="en-US" dirty="0">
                <a:solidFill>
                  <a:srgbClr val="FFC000"/>
                </a:solidFill>
              </a:rPr>
              <a:t> 반복하는 성질을 가지고 있어 </a:t>
            </a:r>
            <a:r>
              <a:rPr lang="en-US" altLang="ko-KR" dirty="0">
                <a:solidFill>
                  <a:srgbClr val="FFC000"/>
                </a:solidFill>
              </a:rPr>
              <a:t>x</a:t>
            </a:r>
            <a:r>
              <a:rPr lang="ko-KR" altLang="en-US" dirty="0">
                <a:solidFill>
                  <a:srgbClr val="FFC000"/>
                </a:solidFill>
              </a:rPr>
              <a:t>가 </a:t>
            </a:r>
            <a:r>
              <a:rPr lang="en-US" altLang="ko-KR" dirty="0">
                <a:solidFill>
                  <a:srgbClr val="FFC000"/>
                </a:solidFill>
              </a:rPr>
              <a:t>1</a:t>
            </a:r>
            <a:r>
              <a:rPr lang="ko-KR" altLang="en-US" dirty="0">
                <a:solidFill>
                  <a:srgbClr val="FFC000"/>
                </a:solidFill>
              </a:rPr>
              <a:t>보다 </a:t>
            </a:r>
            <a:r>
              <a:rPr lang="ko-KR" altLang="en-US" dirty="0" smtClean="0">
                <a:solidFill>
                  <a:srgbClr val="FFC000"/>
                </a:solidFill>
              </a:rPr>
              <a:t>큰 값이 </a:t>
            </a:r>
            <a:r>
              <a:rPr lang="ko-KR" altLang="en-US" dirty="0">
                <a:solidFill>
                  <a:srgbClr val="FFC000"/>
                </a:solidFill>
              </a:rPr>
              <a:t>들어오게 되면 레이어가 반복하면서 값이 </a:t>
            </a:r>
            <a:r>
              <a:rPr lang="ko-KR" altLang="en-US" b="1" dirty="0" smtClean="0">
                <a:solidFill>
                  <a:srgbClr val="FFC000"/>
                </a:solidFill>
              </a:rPr>
              <a:t>발산</a:t>
            </a:r>
            <a:r>
              <a:rPr lang="ko-KR" altLang="en-US" dirty="0" smtClean="0">
                <a:solidFill>
                  <a:srgbClr val="FFC000"/>
                </a:solidFill>
              </a:rPr>
              <a:t>할 수 </a:t>
            </a:r>
            <a:r>
              <a:rPr lang="ko-KR" altLang="en-US" dirty="0">
                <a:solidFill>
                  <a:srgbClr val="FFC000"/>
                </a:solidFill>
              </a:rPr>
              <a:t>있습니다</a:t>
            </a:r>
            <a:r>
              <a:rPr lang="en-US" altLang="ko-KR" dirty="0">
                <a:solidFill>
                  <a:srgbClr val="FFC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763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5.2.2 </a:t>
            </a:r>
            <a:r>
              <a:rPr lang="ko-KR" altLang="en-US" dirty="0" smtClean="0">
                <a:solidFill>
                  <a:srgbClr val="FFC000"/>
                </a:solidFill>
              </a:rPr>
              <a:t>순환 구조 펼치기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1026" name="Picture 2" descr="https://blog.kakaocdn.net/dn/bL2BKo/btqVIatb61f/RUwb8Jt9NOqC5pQz9KJeC1/im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4" b="12353"/>
          <a:stretch/>
        </p:blipFill>
        <p:spPr bwMode="auto">
          <a:xfrm>
            <a:off x="860386" y="1239751"/>
            <a:ext cx="10471229" cy="5033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63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5.2.3 BPTT</a:t>
            </a:r>
            <a:endParaRPr lang="ko-KR" altLang="en-US" dirty="0"/>
          </a:p>
        </p:txBody>
      </p:sp>
      <p:sp>
        <p:nvSpPr>
          <p:cNvPr id="9" name="내용 개체 틀 3"/>
          <p:cNvSpPr>
            <a:spLocks noGrp="1"/>
          </p:cNvSpPr>
          <p:nvPr>
            <p:ph idx="1"/>
          </p:nvPr>
        </p:nvSpPr>
        <p:spPr>
          <a:xfrm>
            <a:off x="190900" y="959285"/>
            <a:ext cx="12302692" cy="4351338"/>
          </a:xfrm>
        </p:spPr>
        <p:txBody>
          <a:bodyPr>
            <a:normAutofit/>
          </a:bodyPr>
          <a:lstStyle/>
          <a:p>
            <a:pPr lvl="1"/>
            <a:r>
              <a:rPr lang="en-US" altLang="ko-KR" b="1" dirty="0" smtClean="0">
                <a:solidFill>
                  <a:srgbClr val="0070C0"/>
                </a:solidFill>
              </a:rPr>
              <a:t>Backpropagation Through Time</a:t>
            </a:r>
          </a:p>
          <a:p>
            <a:pPr lvl="1"/>
            <a:r>
              <a:rPr lang="ko-KR" altLang="en-US" b="1" dirty="0" err="1" smtClean="0">
                <a:solidFill>
                  <a:srgbClr val="0070C0"/>
                </a:solidFill>
              </a:rPr>
              <a:t>시계열</a:t>
            </a:r>
            <a:r>
              <a:rPr lang="ko-KR" altLang="en-US" b="1" dirty="0" smtClean="0">
                <a:solidFill>
                  <a:srgbClr val="0070C0"/>
                </a:solidFill>
              </a:rPr>
              <a:t> 데이터가 길 때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= </a:t>
            </a:r>
            <a:r>
              <a:rPr lang="ko-KR" altLang="en-US" dirty="0" err="1" smtClean="0">
                <a:solidFill>
                  <a:srgbClr val="0070C0"/>
                </a:solidFill>
              </a:rPr>
              <a:t>역전파</a:t>
            </a:r>
            <a:r>
              <a:rPr lang="ko-KR" altLang="en-US" dirty="0" smtClean="0">
                <a:solidFill>
                  <a:srgbClr val="0070C0"/>
                </a:solidFill>
              </a:rPr>
              <a:t> 시 컴퓨팅 자원</a:t>
            </a:r>
            <a:r>
              <a:rPr lang="en-US" altLang="ko-KR" dirty="0" smtClean="0">
                <a:solidFill>
                  <a:srgbClr val="0070C0"/>
                </a:solidFill>
              </a:rPr>
              <a:t>(</a:t>
            </a:r>
            <a:r>
              <a:rPr lang="ko-KR" altLang="en-US" dirty="0" smtClean="0">
                <a:solidFill>
                  <a:srgbClr val="0070C0"/>
                </a:solidFill>
              </a:rPr>
              <a:t>메모리</a:t>
            </a:r>
            <a:r>
              <a:rPr lang="en-US" altLang="ko-KR" dirty="0" smtClean="0">
                <a:solidFill>
                  <a:srgbClr val="0070C0"/>
                </a:solidFill>
              </a:rPr>
              <a:t>)</a:t>
            </a:r>
            <a:r>
              <a:rPr lang="ko-KR" altLang="en-US" dirty="0" smtClean="0">
                <a:solidFill>
                  <a:srgbClr val="0070C0"/>
                </a:solidFill>
              </a:rPr>
              <a:t> 증가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&amp; </a:t>
            </a:r>
            <a:r>
              <a:rPr lang="ko-KR" altLang="en-US" dirty="0" smtClean="0">
                <a:solidFill>
                  <a:srgbClr val="0070C0"/>
                </a:solidFill>
              </a:rPr>
              <a:t>기울기 불안정</a:t>
            </a:r>
            <a:endParaRPr lang="en-US" altLang="ko-KR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20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5.2.4 Truncated BPTT</a:t>
            </a:r>
            <a:endParaRPr lang="ko-KR" altLang="en-US" dirty="0"/>
          </a:p>
        </p:txBody>
      </p:sp>
      <p:sp>
        <p:nvSpPr>
          <p:cNvPr id="3" name="내용 개체 틀 3"/>
          <p:cNvSpPr>
            <a:spLocks noGrp="1"/>
          </p:cNvSpPr>
          <p:nvPr>
            <p:ph idx="1"/>
          </p:nvPr>
        </p:nvSpPr>
        <p:spPr>
          <a:xfrm>
            <a:off x="190900" y="959285"/>
            <a:ext cx="10515600" cy="4351338"/>
          </a:xfrm>
        </p:spPr>
        <p:txBody>
          <a:bodyPr/>
          <a:lstStyle/>
          <a:p>
            <a:pPr lvl="1"/>
            <a:r>
              <a:rPr lang="ko-KR" altLang="en-US" b="1" dirty="0" smtClean="0">
                <a:solidFill>
                  <a:srgbClr val="0070C0"/>
                </a:solidFill>
              </a:rPr>
              <a:t>큰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시계열</a:t>
            </a:r>
            <a:r>
              <a:rPr lang="ko-KR" altLang="en-US" b="1" dirty="0" smtClean="0">
                <a:solidFill>
                  <a:srgbClr val="0070C0"/>
                </a:solidFill>
              </a:rPr>
              <a:t> 데이터에서 신경망 연결 끊음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pPr lvl="1"/>
            <a:r>
              <a:rPr lang="ko-KR" altLang="en-US" b="1" dirty="0" err="1" smtClean="0">
                <a:solidFill>
                  <a:srgbClr val="FF0000"/>
                </a:solidFill>
              </a:rPr>
              <a:t>역전파</a:t>
            </a:r>
            <a:r>
              <a:rPr lang="ko-KR" altLang="en-US" b="1" dirty="0" smtClean="0">
                <a:solidFill>
                  <a:srgbClr val="FF0000"/>
                </a:solidFill>
              </a:rPr>
              <a:t> 연결만</a:t>
            </a:r>
            <a:r>
              <a:rPr lang="en-US" altLang="ko-KR" b="1" dirty="0" smtClean="0">
                <a:solidFill>
                  <a:srgbClr val="FF0000"/>
                </a:solidFill>
              </a:rPr>
              <a:t>, </a:t>
            </a:r>
            <a:r>
              <a:rPr lang="ko-KR" altLang="en-US" b="1" dirty="0" smtClean="0">
                <a:solidFill>
                  <a:srgbClr val="FF0000"/>
                </a:solidFill>
              </a:rPr>
              <a:t>작은 신경망 여러 개로 학습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독립적</a:t>
            </a:r>
            <a:r>
              <a:rPr lang="en-US" altLang="ko-KR" b="1" dirty="0" smtClean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ko-KR" altLang="en-US" dirty="0" err="1" smtClean="0">
                <a:solidFill>
                  <a:srgbClr val="FF0000"/>
                </a:solidFill>
              </a:rPr>
              <a:t>순전파는</a:t>
            </a:r>
            <a:r>
              <a:rPr lang="ko-KR" altLang="en-US" dirty="0" smtClean="0">
                <a:solidFill>
                  <a:srgbClr val="FF0000"/>
                </a:solidFill>
              </a:rPr>
              <a:t> 계속 </a:t>
            </a:r>
            <a:r>
              <a:rPr lang="en-US" altLang="ko-KR" dirty="0" err="1" smtClean="0">
                <a:solidFill>
                  <a:srgbClr val="FF0000"/>
                </a:solidFill>
              </a:rPr>
              <a:t>seqeuntial</a:t>
            </a:r>
            <a:r>
              <a:rPr lang="ko-KR" altLang="en-US" dirty="0" smtClean="0">
                <a:solidFill>
                  <a:srgbClr val="FF0000"/>
                </a:solidFill>
              </a:rPr>
              <a:t>하게 연결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입력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endParaRPr lang="en-US" altLang="ko-KR" dirty="0" smtClean="0"/>
          </a:p>
        </p:txBody>
      </p:sp>
      <p:pic>
        <p:nvPicPr>
          <p:cNvPr id="7170" name="Picture 2" descr="https://velog.velcdn.com/images/jw5150/post/6f8e03e7-8a6d-494f-b201-9b80cc867aed/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68" y="2233409"/>
            <a:ext cx="10044665" cy="462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07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5.2.5 Truncated BPTT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미니배치</a:t>
            </a:r>
            <a:r>
              <a:rPr lang="ko-KR" altLang="en-US" dirty="0" smtClean="0"/>
              <a:t> 학습</a:t>
            </a:r>
            <a:endParaRPr lang="ko-KR" altLang="en-US" dirty="0"/>
          </a:p>
        </p:txBody>
      </p:sp>
      <p:sp>
        <p:nvSpPr>
          <p:cNvPr id="9" name="내용 개체 틀 3"/>
          <p:cNvSpPr>
            <a:spLocks noGrp="1"/>
          </p:cNvSpPr>
          <p:nvPr>
            <p:ph idx="1"/>
          </p:nvPr>
        </p:nvSpPr>
        <p:spPr>
          <a:xfrm>
            <a:off x="190900" y="959285"/>
            <a:ext cx="10515600" cy="4351338"/>
          </a:xfrm>
        </p:spPr>
        <p:txBody>
          <a:bodyPr/>
          <a:lstStyle/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시작 위치를 오프셋으로 옮겨준 후 순서대로 제공</a:t>
            </a:r>
            <a:r>
              <a:rPr lang="en-US" altLang="ko-KR" dirty="0" smtClean="0">
                <a:solidFill>
                  <a:srgbClr val="0070C0"/>
                </a:solidFill>
              </a:rPr>
              <a:t>	</a:t>
            </a:r>
          </a:p>
          <a:p>
            <a:pPr lvl="2"/>
            <a:r>
              <a:rPr lang="ko-KR" altLang="en-US" dirty="0"/>
              <a:t>기준이 되는 주소로부터 얼마나 떨어져 있는지</a:t>
            </a:r>
            <a:endParaRPr lang="en-US" altLang="ko-KR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64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velog.velcdn.com/post-images%2Fdscwinterstudy%2F61115260-4b30-11ea-b709-6773af988252%2Ffig-5-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557" y="118066"/>
            <a:ext cx="6414887" cy="673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42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5.3 RNN </a:t>
            </a:r>
            <a:r>
              <a:rPr lang="ko-KR" altLang="en-US" dirty="0" smtClean="0"/>
              <a:t>구현</a:t>
            </a:r>
            <a:endParaRPr lang="ko-KR" altLang="en-US" dirty="0"/>
          </a:p>
        </p:txBody>
      </p:sp>
      <p:pic>
        <p:nvPicPr>
          <p:cNvPr id="1026" name="Picture 2" descr="https://velog.velcdn.com/post-images%2Fdscwinterstudy%2F11a6c050-4a88-11ea-ab57-a5ba1cc7f74f%2Ffig-5-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259" y="67990"/>
            <a:ext cx="7292741" cy="2724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velog.velcdn.com/post-images%2Fdscwinterstudy%2F25151dd0-4a88-11ea-ab57-a5ba1cc7f74f%2Ffig-5-1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05" y="2792079"/>
            <a:ext cx="11268990" cy="403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29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5.3.1 RNN </a:t>
            </a:r>
            <a:r>
              <a:rPr lang="ko-KR" altLang="en-US" dirty="0" smtClean="0"/>
              <a:t>계층 구현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1" y="1860998"/>
            <a:ext cx="4017429" cy="495768"/>
          </a:xfrm>
          <a:prstGeom prst="rect">
            <a:avLst/>
          </a:prstGeom>
        </p:spPr>
      </p:pic>
      <p:pic>
        <p:nvPicPr>
          <p:cNvPr id="2050" name="Picture 2" descr="https://velog.velcdn.com/post-images%2Fdscwinterstudy%2Facc9dea0-4a88-11ea-9066-a99cd677024e%2Ffig-5-1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20251"/>
            <a:ext cx="6343719" cy="227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velog.velcdn.com/images/jw5150/post/daff0f8f-cd4c-48db-aeed-c6969b4621ea/imag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719" y="1331609"/>
            <a:ext cx="5848281" cy="41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55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5.3.1 RNN </a:t>
            </a:r>
            <a:r>
              <a:rPr lang="ko-KR" altLang="en-US" dirty="0" smtClean="0"/>
              <a:t>계층 구현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20" y="1370112"/>
            <a:ext cx="9754961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03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5.3.1 RNN </a:t>
            </a:r>
            <a:r>
              <a:rPr lang="ko-KR" altLang="en-US" dirty="0" smtClean="0"/>
              <a:t>계층 구현</a:t>
            </a:r>
            <a:endParaRPr lang="ko-KR" altLang="en-US" dirty="0"/>
          </a:p>
        </p:txBody>
      </p:sp>
      <p:pic>
        <p:nvPicPr>
          <p:cNvPr id="4098" name="Picture 2" descr="https://velog.velcdn.com/post-images%2Fdscwinterstudy%2F99936490-4a89-11ea-a2aa-718777932773%2Ffig-5-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9598"/>
            <a:ext cx="5956210" cy="495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495" y="1901876"/>
            <a:ext cx="6253505" cy="408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34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CHAPTER 5. </a:t>
            </a:r>
            <a:r>
              <a:rPr lang="ko-KR" altLang="en-US" dirty="0" smtClean="0"/>
              <a:t>순환 신경망</a:t>
            </a:r>
            <a:r>
              <a:rPr lang="en-US" altLang="ko-KR" dirty="0" smtClean="0"/>
              <a:t>(RNN)</a:t>
            </a:r>
            <a:endParaRPr lang="ko-KR" altLang="en-US" dirty="0"/>
          </a:p>
        </p:txBody>
      </p:sp>
      <p:sp>
        <p:nvSpPr>
          <p:cNvPr id="3" name="내용 개체 틀 3"/>
          <p:cNvSpPr>
            <a:spLocks noGrp="1"/>
          </p:cNvSpPr>
          <p:nvPr>
            <p:ph idx="1"/>
          </p:nvPr>
        </p:nvSpPr>
        <p:spPr>
          <a:xfrm>
            <a:off x="190900" y="959285"/>
            <a:ext cx="10515600" cy="4351338"/>
          </a:xfrm>
        </p:spPr>
        <p:txBody>
          <a:bodyPr>
            <a:normAutofit/>
          </a:bodyPr>
          <a:lstStyle/>
          <a:p>
            <a:pPr lvl="1"/>
            <a:r>
              <a:rPr lang="en-US" altLang="ko-KR" b="1" dirty="0" smtClean="0">
                <a:solidFill>
                  <a:srgbClr val="FF0000"/>
                </a:solidFill>
              </a:rPr>
              <a:t>Feed Forward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단방향</a:t>
            </a:r>
            <a:r>
              <a:rPr lang="ko-KR" altLang="en-US" b="1" dirty="0" smtClean="0">
                <a:solidFill>
                  <a:srgbClr val="FF0000"/>
                </a:solidFill>
              </a:rPr>
              <a:t> 신경망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lvl="2"/>
            <a:r>
              <a:rPr lang="ko-KR" altLang="en-US" dirty="0" err="1" smtClean="0">
                <a:solidFill>
                  <a:srgbClr val="FF0000"/>
                </a:solidFill>
              </a:rPr>
              <a:t>시계열</a:t>
            </a:r>
            <a:r>
              <a:rPr lang="ko-KR" altLang="en-US" dirty="0" smtClean="0">
                <a:solidFill>
                  <a:srgbClr val="FF0000"/>
                </a:solidFill>
              </a:rPr>
              <a:t> 데이터 패턴을 충분히 학습할 수 없다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  <a:p>
            <a:pPr lvl="2"/>
            <a:r>
              <a:rPr lang="ko-KR" altLang="en-US" dirty="0" smtClean="0">
                <a:solidFill>
                  <a:srgbClr val="FF0000"/>
                </a:solidFill>
              </a:rPr>
              <a:t>그래서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b="1" dirty="0" smtClean="0">
                <a:solidFill>
                  <a:srgbClr val="FF0000"/>
                </a:solidFill>
              </a:rPr>
              <a:t>Recurrent Neural Network </a:t>
            </a:r>
            <a:r>
              <a:rPr lang="ko-KR" altLang="en-US" b="1" dirty="0" smtClean="0">
                <a:solidFill>
                  <a:srgbClr val="FF0000"/>
                </a:solidFill>
              </a:rPr>
              <a:t>순환 신경망</a:t>
            </a:r>
            <a:r>
              <a:rPr lang="en-US" altLang="ko-KR" b="1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가 등장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9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289" y="5873"/>
            <a:ext cx="6529422" cy="6852128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0" y="-35657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5.3.1 RNN </a:t>
            </a:r>
            <a:r>
              <a:rPr lang="ko-KR" altLang="en-US" sz="2000" dirty="0" smtClean="0"/>
              <a:t>계층 구현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39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5.3.2 Time RNN </a:t>
            </a:r>
            <a:r>
              <a:rPr lang="ko-KR" altLang="en-US" dirty="0" smtClean="0"/>
              <a:t>계층 구현</a:t>
            </a:r>
            <a:endParaRPr lang="ko-KR" altLang="en-US" dirty="0"/>
          </a:p>
        </p:txBody>
      </p:sp>
      <p:pic>
        <p:nvPicPr>
          <p:cNvPr id="1026" name="Picture 2" descr="https://velog.velcdn.com/post-images%2Fdscwinterstudy%2F6a1c18f0-4a8a-11ea-9430-5be3dd9c226a%2Ffig-5-2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00" y="3405766"/>
            <a:ext cx="6318574" cy="2112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3"/>
          <p:cNvSpPr>
            <a:spLocks noGrp="1"/>
          </p:cNvSpPr>
          <p:nvPr>
            <p:ph idx="1"/>
          </p:nvPr>
        </p:nvSpPr>
        <p:spPr>
          <a:xfrm>
            <a:off x="190900" y="959285"/>
            <a:ext cx="12415828" cy="4351338"/>
          </a:xfrm>
        </p:spPr>
        <p:txBody>
          <a:bodyPr/>
          <a:lstStyle/>
          <a:p>
            <a:pPr lvl="1"/>
            <a:r>
              <a:rPr lang="ko-KR" altLang="en-US" dirty="0" err="1" smtClean="0">
                <a:solidFill>
                  <a:srgbClr val="0070C0"/>
                </a:solidFill>
              </a:rPr>
              <a:t>역전파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: </a:t>
            </a:r>
            <a:r>
              <a:rPr lang="en-US" altLang="ko-KR" b="1" dirty="0" smtClean="0">
                <a:solidFill>
                  <a:srgbClr val="FF0000"/>
                </a:solidFill>
              </a:rPr>
              <a:t>Truncated BPTT</a:t>
            </a:r>
          </a:p>
          <a:p>
            <a:pPr lvl="2"/>
            <a:r>
              <a:rPr lang="ko-KR" altLang="en-US" dirty="0" smtClean="0">
                <a:solidFill>
                  <a:srgbClr val="0070C0"/>
                </a:solidFill>
              </a:rPr>
              <a:t>이전 시각 은닉 상태 기울기 저장은 함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2"/>
            <a:r>
              <a:rPr lang="en-US" altLang="ko-KR" dirty="0" smtClean="0">
                <a:solidFill>
                  <a:srgbClr val="FF0000"/>
                </a:solidFill>
              </a:rPr>
              <a:t>RNN </a:t>
            </a:r>
            <a:r>
              <a:rPr lang="ko-KR" altLang="en-US" dirty="0" smtClean="0">
                <a:solidFill>
                  <a:srgbClr val="FF0000"/>
                </a:solidFill>
              </a:rPr>
              <a:t>출력 </a:t>
            </a:r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r>
              <a:rPr lang="ko-KR" altLang="en-US" dirty="0" smtClean="0">
                <a:solidFill>
                  <a:srgbClr val="FF0000"/>
                </a:solidFill>
              </a:rPr>
              <a:t>개로 분기 </a:t>
            </a:r>
            <a:r>
              <a:rPr lang="en-US" altLang="ko-KR" dirty="0" smtClean="0">
                <a:solidFill>
                  <a:srgbClr val="FF0000"/>
                </a:solidFill>
              </a:rPr>
              <a:t>-&gt; </a:t>
            </a:r>
            <a:r>
              <a:rPr lang="ko-KR" altLang="en-US" dirty="0" smtClean="0">
                <a:solidFill>
                  <a:srgbClr val="FF0000"/>
                </a:solidFill>
              </a:rPr>
              <a:t>해당 출력 기울기</a:t>
            </a:r>
            <a:r>
              <a:rPr lang="en-US" altLang="ko-KR" dirty="0" err="1" smtClean="0">
                <a:solidFill>
                  <a:srgbClr val="FF0000"/>
                </a:solidFill>
              </a:rPr>
              <a:t>dh_t</a:t>
            </a:r>
            <a:r>
              <a:rPr lang="ko-KR" altLang="en-US" dirty="0" smtClean="0">
                <a:solidFill>
                  <a:srgbClr val="FF0000"/>
                </a:solidFill>
              </a:rPr>
              <a:t>와 미래 </a:t>
            </a:r>
            <a:r>
              <a:rPr lang="en-US" altLang="ko-KR" dirty="0" err="1" smtClean="0">
                <a:solidFill>
                  <a:srgbClr val="FF0000"/>
                </a:solidFill>
              </a:rPr>
              <a:t>dh_next</a:t>
            </a:r>
            <a:r>
              <a:rPr lang="ko-KR" altLang="en-US" dirty="0" smtClean="0">
                <a:solidFill>
                  <a:srgbClr val="FF0000"/>
                </a:solidFill>
              </a:rPr>
              <a:t>기울기 </a:t>
            </a:r>
            <a:r>
              <a:rPr lang="ko-KR" altLang="en-US" b="1" dirty="0" smtClean="0">
                <a:solidFill>
                  <a:srgbClr val="FF0000"/>
                </a:solidFill>
              </a:rPr>
              <a:t>합산 </a:t>
            </a:r>
            <a:r>
              <a:rPr lang="en-US" altLang="ko-KR" b="1" dirty="0" smtClean="0">
                <a:solidFill>
                  <a:srgbClr val="FF0000"/>
                </a:solidFill>
              </a:rPr>
              <a:t>: </a:t>
            </a:r>
            <a:r>
              <a:rPr lang="en-US" altLang="ko-KR" b="1" dirty="0" err="1" smtClean="0">
                <a:solidFill>
                  <a:srgbClr val="FF0000"/>
                </a:solidFill>
              </a:rPr>
              <a:t>dh_t</a:t>
            </a:r>
            <a:r>
              <a:rPr lang="en-US" altLang="ko-KR" b="1" dirty="0" smtClean="0">
                <a:solidFill>
                  <a:srgbClr val="FF0000"/>
                </a:solidFill>
              </a:rPr>
              <a:t> + </a:t>
            </a:r>
            <a:r>
              <a:rPr lang="en-US" altLang="ko-KR" b="1" dirty="0" err="1" smtClean="0">
                <a:solidFill>
                  <a:srgbClr val="FF0000"/>
                </a:solidFill>
              </a:rPr>
              <a:t>dh_next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pic>
        <p:nvPicPr>
          <p:cNvPr id="3" name="Picture 2" descr="Sooftware NLP - RNN (Recurrent Neural Network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313" y="2066011"/>
            <a:ext cx="5210903" cy="479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77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0" y="-35563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5.3.2</a:t>
            </a:r>
            <a:r>
              <a:rPr lang="en-US" altLang="ko-KR" sz="1800" dirty="0" smtClean="0"/>
              <a:t> Time RNN </a:t>
            </a:r>
            <a:r>
              <a:rPr lang="ko-KR" altLang="en-US" sz="1800" dirty="0" smtClean="0"/>
              <a:t>계층 구현</a:t>
            </a:r>
            <a:endParaRPr lang="ko-KR" altLang="en-US" sz="1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062" y="4116"/>
            <a:ext cx="6367876" cy="684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60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0" y="-35563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5.3.2</a:t>
            </a:r>
            <a:r>
              <a:rPr lang="en-US" altLang="ko-KR" sz="1800" dirty="0" smtClean="0"/>
              <a:t> Time RNN </a:t>
            </a:r>
            <a:r>
              <a:rPr lang="ko-KR" altLang="en-US" sz="1800" dirty="0" smtClean="0"/>
              <a:t>계층 구현</a:t>
            </a:r>
            <a:endParaRPr lang="ko-KR" altLang="en-US" sz="1800" dirty="0"/>
          </a:p>
        </p:txBody>
      </p:sp>
      <p:pic>
        <p:nvPicPr>
          <p:cNvPr id="4" name="Picture 2" descr="Sooftware NLP - RNN (Recurrent Neural Network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56" y="1603948"/>
            <a:ext cx="4996133" cy="459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728" y="1367174"/>
            <a:ext cx="6824272" cy="508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45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358" y="1467636"/>
            <a:ext cx="5923642" cy="44099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317030" cy="37163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72590"/>
            <a:ext cx="5381518" cy="318541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5978" y="3507698"/>
            <a:ext cx="1021052" cy="335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3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5.4 </a:t>
            </a:r>
            <a:r>
              <a:rPr lang="ko-KR" altLang="en-US" dirty="0" err="1" smtClean="0"/>
              <a:t>시계열</a:t>
            </a:r>
            <a:r>
              <a:rPr lang="ko-KR" altLang="en-US" dirty="0" smtClean="0"/>
              <a:t> 데이터 처리 계층 구현</a:t>
            </a:r>
            <a:endParaRPr lang="ko-KR" altLang="en-US" dirty="0"/>
          </a:p>
        </p:txBody>
      </p:sp>
      <p:sp>
        <p:nvSpPr>
          <p:cNvPr id="9" name="내용 개체 틀 3"/>
          <p:cNvSpPr>
            <a:spLocks noGrp="1"/>
          </p:cNvSpPr>
          <p:nvPr>
            <p:ph idx="1"/>
          </p:nvPr>
        </p:nvSpPr>
        <p:spPr>
          <a:xfrm>
            <a:off x="190900" y="959285"/>
            <a:ext cx="10515600" cy="4351338"/>
          </a:xfrm>
        </p:spPr>
        <p:txBody>
          <a:bodyPr/>
          <a:lstStyle/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언어 모델 </a:t>
            </a:r>
            <a:r>
              <a:rPr lang="en-US" altLang="ko-KR" dirty="0" smtClean="0">
                <a:solidFill>
                  <a:srgbClr val="FF0000"/>
                </a:solidFill>
              </a:rPr>
              <a:t>RNNLM</a:t>
            </a:r>
          </a:p>
        </p:txBody>
      </p:sp>
    </p:spTree>
    <p:extLst>
      <p:ext uri="{BB962C8B-B14F-4D97-AF65-F5344CB8AC3E}">
        <p14:creationId xmlns:p14="http://schemas.microsoft.com/office/powerpoint/2010/main" val="251296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5.4.1 RNNLM</a:t>
            </a:r>
            <a:r>
              <a:rPr lang="ko-KR" altLang="en-US" dirty="0" smtClean="0"/>
              <a:t>의 전체 그림</a:t>
            </a:r>
            <a:endParaRPr lang="ko-KR" altLang="en-US" dirty="0"/>
          </a:p>
        </p:txBody>
      </p:sp>
      <p:pic>
        <p:nvPicPr>
          <p:cNvPr id="1026" name="Picture 2" descr="https://velog.velcdn.com/images/jw5150/post/92364d40-1132-4eb8-882e-5c2bfb03502b/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4529"/>
            <a:ext cx="6066468" cy="363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velog.velcdn.com/images/jw5150/post/46542afa-7601-4a4a-bd3c-32d0b84c1ad2/ima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338" y="1124262"/>
            <a:ext cx="6338662" cy="515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1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velog.velcdn.com/images/jw5150/post/46542afa-7601-4a4a-bd3c-32d0b84c1ad2/imag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4"/>
          <a:stretch/>
        </p:blipFill>
        <p:spPr bwMode="auto">
          <a:xfrm>
            <a:off x="5006715" y="1327309"/>
            <a:ext cx="7060367" cy="5530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/>
              <a:t>5.4.1 RNNLM</a:t>
            </a:r>
            <a:r>
              <a:rPr lang="ko-KR" altLang="en-US" dirty="0"/>
              <a:t>의 전체 그림</a:t>
            </a:r>
          </a:p>
        </p:txBody>
      </p:sp>
      <p:sp>
        <p:nvSpPr>
          <p:cNvPr id="9" name="내용 개체 틀 3"/>
          <p:cNvSpPr>
            <a:spLocks noGrp="1"/>
          </p:cNvSpPr>
          <p:nvPr>
            <p:ph idx="1"/>
          </p:nvPr>
        </p:nvSpPr>
        <p:spPr>
          <a:xfrm>
            <a:off x="190900" y="959285"/>
            <a:ext cx="12343414" cy="4351338"/>
          </a:xfrm>
        </p:spPr>
        <p:txBody>
          <a:bodyPr/>
          <a:lstStyle/>
          <a:p>
            <a:pPr lvl="1"/>
            <a:r>
              <a:rPr lang="ko-KR" altLang="en-US" b="1" dirty="0" smtClean="0">
                <a:solidFill>
                  <a:srgbClr val="FF0000"/>
                </a:solidFill>
              </a:rPr>
              <a:t>과거의 정보</a:t>
            </a:r>
            <a:r>
              <a:rPr lang="en-US" altLang="ko-KR" b="1" dirty="0" smtClean="0">
                <a:solidFill>
                  <a:srgbClr val="FF0000"/>
                </a:solidFill>
              </a:rPr>
              <a:t>/</a:t>
            </a:r>
            <a:r>
              <a:rPr lang="ko-KR" altLang="en-US" b="1" dirty="0" smtClean="0">
                <a:solidFill>
                  <a:srgbClr val="FF0000"/>
                </a:solidFill>
              </a:rPr>
              <a:t>맥락 </a:t>
            </a:r>
            <a:r>
              <a:rPr lang="ko-KR" altLang="en-US" dirty="0" smtClean="0">
                <a:solidFill>
                  <a:srgbClr val="FF0000"/>
                </a:solidFill>
              </a:rPr>
              <a:t>인코딩해 저장 </a:t>
            </a:r>
            <a:r>
              <a:rPr lang="en-US" altLang="ko-KR" dirty="0" smtClean="0">
                <a:solidFill>
                  <a:srgbClr val="FF0000"/>
                </a:solidFill>
              </a:rPr>
              <a:t>-&gt; </a:t>
            </a:r>
            <a:r>
              <a:rPr lang="ko-KR" altLang="en-US" b="1" dirty="0" smtClean="0">
                <a:solidFill>
                  <a:srgbClr val="FF0000"/>
                </a:solidFill>
              </a:rPr>
              <a:t>은닉 상태 벡터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이를 통해 다음 출현 단어 예측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47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5.4.2 Time </a:t>
            </a:r>
            <a:r>
              <a:rPr lang="ko-KR" altLang="en-US" dirty="0" smtClean="0"/>
              <a:t>계층 구현</a:t>
            </a:r>
            <a:endParaRPr lang="ko-KR" altLang="en-US" dirty="0"/>
          </a:p>
        </p:txBody>
      </p:sp>
      <p:pic>
        <p:nvPicPr>
          <p:cNvPr id="3074" name="Picture 2" descr="https://velog.velcdn.com/images/jw5150/post/f85ade64-5f67-42c8-96ed-8e8a9bacf927/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8467"/>
            <a:ext cx="5792902" cy="358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velog.velcdn.com/images/jw5150/post/1a522239-43fb-4895-9d74-340991a1afd8/ima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945" y="2537032"/>
            <a:ext cx="6378055" cy="178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8415535" y="2140511"/>
            <a:ext cx="37975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/>
            <a:r>
              <a:rPr lang="en-US" altLang="ko-KR" sz="1400" b="1" dirty="0" smtClean="0">
                <a:solidFill>
                  <a:srgbClr val="0070C0"/>
                </a:solidFill>
              </a:rPr>
              <a:t>T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개를 따로 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따로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안해도 행렬로 한번에 가능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!</a:t>
            </a:r>
            <a:endParaRPr lang="en-US" altLang="ko-KR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59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874" y="0"/>
            <a:ext cx="4268619" cy="685225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43058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5.4.2 Time </a:t>
            </a:r>
            <a:r>
              <a:rPr lang="ko-KR" altLang="en-US" sz="2000" dirty="0"/>
              <a:t>계층 구현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228" y="0"/>
            <a:ext cx="4517036" cy="685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55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5.1 </a:t>
            </a:r>
            <a:r>
              <a:rPr lang="ko-KR" altLang="en-US" dirty="0" smtClean="0"/>
              <a:t>확률과 언어 모델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610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/>
              <a:t>5.4.2 Time </a:t>
            </a:r>
            <a:r>
              <a:rPr lang="ko-KR" altLang="en-US" dirty="0"/>
              <a:t>계층 구현</a:t>
            </a:r>
          </a:p>
        </p:txBody>
      </p:sp>
      <p:sp>
        <p:nvSpPr>
          <p:cNvPr id="7" name="내용 개체 틀 3"/>
          <p:cNvSpPr>
            <a:spLocks noGrp="1"/>
          </p:cNvSpPr>
          <p:nvPr>
            <p:ph idx="1"/>
          </p:nvPr>
        </p:nvSpPr>
        <p:spPr>
          <a:xfrm>
            <a:off x="190900" y="959285"/>
            <a:ext cx="12343414" cy="4351338"/>
          </a:xfrm>
        </p:spPr>
        <p:txBody>
          <a:bodyPr/>
          <a:lstStyle/>
          <a:p>
            <a:pPr lvl="1"/>
            <a:r>
              <a:rPr lang="en-US" altLang="ko-KR" dirty="0" err="1" smtClean="0">
                <a:solidFill>
                  <a:srgbClr val="0070C0"/>
                </a:solidFill>
              </a:rPr>
              <a:t>softmax</a:t>
            </a:r>
            <a:r>
              <a:rPr lang="en-US" altLang="ko-KR" dirty="0" smtClean="0">
                <a:solidFill>
                  <a:srgbClr val="0070C0"/>
                </a:solidFill>
              </a:rPr>
              <a:t> with cross entropy error</a:t>
            </a: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아래 층에서부터 전해지는 </a:t>
            </a:r>
            <a:r>
              <a:rPr lang="en-US" altLang="ko-KR" dirty="0" smtClean="0">
                <a:solidFill>
                  <a:srgbClr val="0070C0"/>
                </a:solidFill>
              </a:rPr>
              <a:t>‘</a:t>
            </a:r>
            <a:r>
              <a:rPr lang="ko-KR" altLang="en-US" b="1" dirty="0" smtClean="0">
                <a:solidFill>
                  <a:srgbClr val="0070C0"/>
                </a:solidFill>
              </a:rPr>
              <a:t>점수</a:t>
            </a:r>
            <a:r>
              <a:rPr lang="en-US" altLang="ko-KR" dirty="0" smtClean="0">
                <a:solidFill>
                  <a:srgbClr val="0070C0"/>
                </a:solidFill>
              </a:rPr>
              <a:t>‘ &amp; </a:t>
            </a:r>
            <a:r>
              <a:rPr lang="ko-KR" altLang="en-US" b="1" dirty="0" smtClean="0">
                <a:solidFill>
                  <a:srgbClr val="0070C0"/>
                </a:solidFill>
              </a:rPr>
              <a:t>정답 레이블</a:t>
            </a:r>
            <a:r>
              <a:rPr lang="ko-KR" altLang="en-US" dirty="0" smtClean="0">
                <a:solidFill>
                  <a:srgbClr val="0070C0"/>
                </a:solidFill>
              </a:rPr>
              <a:t>을 가지고</a:t>
            </a:r>
            <a:r>
              <a:rPr lang="en-US" altLang="ko-KR" dirty="0" smtClean="0">
                <a:solidFill>
                  <a:srgbClr val="0070C0"/>
                </a:solidFill>
              </a:rPr>
              <a:t>!</a:t>
            </a: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총 손실 합산 후 평균</a:t>
            </a:r>
            <a:endParaRPr lang="en-US" altLang="ko-KR" dirty="0" smtClean="0">
              <a:solidFill>
                <a:srgbClr val="0070C0"/>
              </a:solidFill>
            </a:endParaRPr>
          </a:p>
        </p:txBody>
      </p:sp>
      <p:pic>
        <p:nvPicPr>
          <p:cNvPr id="4098" name="Picture 2" descr="https://velog.velcdn.com/images/jw5150/post/8e691095-be8d-418a-b949-b6f12a51d5b5/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379" y="2179917"/>
            <a:ext cx="9177243" cy="447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1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/>
              <a:t>5.4.2 Time </a:t>
            </a:r>
            <a:r>
              <a:rPr lang="ko-KR" altLang="en-US" dirty="0"/>
              <a:t>계층 구현</a:t>
            </a:r>
          </a:p>
        </p:txBody>
      </p:sp>
      <p:sp>
        <p:nvSpPr>
          <p:cNvPr id="7" name="내용 개체 틀 3"/>
          <p:cNvSpPr>
            <a:spLocks noGrp="1"/>
          </p:cNvSpPr>
          <p:nvPr>
            <p:ph idx="1"/>
          </p:nvPr>
        </p:nvSpPr>
        <p:spPr>
          <a:xfrm>
            <a:off x="190900" y="959285"/>
            <a:ext cx="12343414" cy="4351338"/>
          </a:xfrm>
        </p:spPr>
        <p:txBody>
          <a:bodyPr/>
          <a:lstStyle/>
          <a:p>
            <a:pPr lvl="1"/>
            <a:r>
              <a:rPr lang="en-US" altLang="ko-KR" dirty="0" err="1" smtClean="0">
                <a:solidFill>
                  <a:srgbClr val="0070C0"/>
                </a:solidFill>
              </a:rPr>
              <a:t>softmax</a:t>
            </a:r>
            <a:r>
              <a:rPr lang="en-US" altLang="ko-KR" dirty="0" smtClean="0">
                <a:solidFill>
                  <a:srgbClr val="0070C0"/>
                </a:solidFill>
              </a:rPr>
              <a:t> with cross entropy error</a:t>
            </a: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아래 층에서부터 전해지는 </a:t>
            </a:r>
            <a:r>
              <a:rPr lang="en-US" altLang="ko-KR" dirty="0" smtClean="0">
                <a:solidFill>
                  <a:srgbClr val="0070C0"/>
                </a:solidFill>
              </a:rPr>
              <a:t>‘</a:t>
            </a:r>
            <a:r>
              <a:rPr lang="ko-KR" altLang="en-US" b="1" dirty="0" smtClean="0">
                <a:solidFill>
                  <a:srgbClr val="0070C0"/>
                </a:solidFill>
              </a:rPr>
              <a:t>점수</a:t>
            </a:r>
            <a:r>
              <a:rPr lang="en-US" altLang="ko-KR" dirty="0" smtClean="0">
                <a:solidFill>
                  <a:srgbClr val="0070C0"/>
                </a:solidFill>
              </a:rPr>
              <a:t>‘ &amp; </a:t>
            </a:r>
            <a:r>
              <a:rPr lang="ko-KR" altLang="en-US" b="1" dirty="0" smtClean="0">
                <a:solidFill>
                  <a:srgbClr val="0070C0"/>
                </a:solidFill>
              </a:rPr>
              <a:t>정답 레이블</a:t>
            </a:r>
            <a:r>
              <a:rPr lang="ko-KR" altLang="en-US" dirty="0" smtClean="0">
                <a:solidFill>
                  <a:srgbClr val="0070C0"/>
                </a:solidFill>
              </a:rPr>
              <a:t>을 가지고</a:t>
            </a:r>
            <a:r>
              <a:rPr lang="en-US" altLang="ko-KR" dirty="0" smtClean="0">
                <a:solidFill>
                  <a:srgbClr val="0070C0"/>
                </a:solidFill>
              </a:rPr>
              <a:t>!</a:t>
            </a: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총 손실 합산 후 평균</a:t>
            </a:r>
            <a:endParaRPr lang="en-US" altLang="ko-KR" dirty="0" smtClean="0">
              <a:solidFill>
                <a:srgbClr val="0070C0"/>
              </a:solidFill>
            </a:endParaRPr>
          </a:p>
        </p:txBody>
      </p:sp>
      <p:pic>
        <p:nvPicPr>
          <p:cNvPr id="4098" name="Picture 2" descr="https://velog.velcdn.com/images/jw5150/post/8e691095-be8d-418a-b949-b6f12a51d5b5/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379" y="2179917"/>
            <a:ext cx="9177243" cy="447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57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rgbClr val="FFC000"/>
                </a:solidFill>
              </a:rPr>
              <a:t>5.4.2 Time </a:t>
            </a:r>
            <a:r>
              <a:rPr lang="ko-KR" altLang="en-US" dirty="0">
                <a:solidFill>
                  <a:srgbClr val="FFC000"/>
                </a:solidFill>
              </a:rPr>
              <a:t>계층 구현</a:t>
            </a:r>
          </a:p>
        </p:txBody>
      </p:sp>
      <p:sp>
        <p:nvSpPr>
          <p:cNvPr id="7" name="내용 개체 틀 3"/>
          <p:cNvSpPr>
            <a:spLocks noGrp="1"/>
          </p:cNvSpPr>
          <p:nvPr>
            <p:ph idx="1"/>
          </p:nvPr>
        </p:nvSpPr>
        <p:spPr>
          <a:xfrm>
            <a:off x="190900" y="959285"/>
            <a:ext cx="12343414" cy="4351338"/>
          </a:xfrm>
        </p:spPr>
        <p:txBody>
          <a:bodyPr/>
          <a:lstStyle/>
          <a:p>
            <a:pPr lvl="1"/>
            <a:r>
              <a:rPr lang="en-US" altLang="ko-KR" dirty="0" smtClean="0">
                <a:solidFill>
                  <a:srgbClr val="0070C0"/>
                </a:solidFill>
              </a:rPr>
              <a:t>sigmoid with cross entropy error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80" y="3621553"/>
            <a:ext cx="10840963" cy="24196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688" y="-13685"/>
            <a:ext cx="5255656" cy="32964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82" y="1726350"/>
            <a:ext cx="7074424" cy="140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2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rgbClr val="FFC000"/>
                </a:solidFill>
              </a:rPr>
              <a:t>5.4.2 Time </a:t>
            </a:r>
            <a:r>
              <a:rPr lang="ko-KR" altLang="en-US" dirty="0">
                <a:solidFill>
                  <a:srgbClr val="FFC000"/>
                </a:solidFill>
              </a:rPr>
              <a:t>계층 구현</a:t>
            </a:r>
          </a:p>
        </p:txBody>
      </p:sp>
      <p:sp>
        <p:nvSpPr>
          <p:cNvPr id="7" name="내용 개체 틀 3"/>
          <p:cNvSpPr>
            <a:spLocks noGrp="1"/>
          </p:cNvSpPr>
          <p:nvPr>
            <p:ph idx="1"/>
          </p:nvPr>
        </p:nvSpPr>
        <p:spPr>
          <a:xfrm>
            <a:off x="190900" y="959285"/>
            <a:ext cx="12343414" cy="4351338"/>
          </a:xfrm>
        </p:spPr>
        <p:txBody>
          <a:bodyPr/>
          <a:lstStyle/>
          <a:p>
            <a:pPr lvl="1"/>
            <a:r>
              <a:rPr lang="en-US" altLang="ko-KR" dirty="0" smtClean="0">
                <a:solidFill>
                  <a:srgbClr val="0070C0"/>
                </a:solidFill>
              </a:rPr>
              <a:t>sigmoid with cross entropy error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125" y="3877657"/>
            <a:ext cx="10840963" cy="24196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21" y="959285"/>
            <a:ext cx="11685454" cy="51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86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rgbClr val="FFC000"/>
                </a:solidFill>
              </a:rPr>
              <a:t>5.4.2 Time </a:t>
            </a:r>
            <a:r>
              <a:rPr lang="ko-KR" altLang="en-US" dirty="0">
                <a:solidFill>
                  <a:srgbClr val="FFC000"/>
                </a:solidFill>
              </a:rPr>
              <a:t>계층 구현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1" y="1001592"/>
            <a:ext cx="6354062" cy="52204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888" y="1001592"/>
            <a:ext cx="5644696" cy="219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1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5.5.1 RNNLM </a:t>
            </a:r>
            <a:r>
              <a:rPr lang="ko-KR" altLang="en-US" dirty="0" smtClean="0"/>
              <a:t>구현</a:t>
            </a:r>
            <a:endParaRPr lang="ko-KR" altLang="en-US" dirty="0"/>
          </a:p>
        </p:txBody>
      </p:sp>
      <p:sp>
        <p:nvSpPr>
          <p:cNvPr id="9" name="내용 개체 틀 3"/>
          <p:cNvSpPr>
            <a:spLocks noGrp="1"/>
          </p:cNvSpPr>
          <p:nvPr>
            <p:ph idx="1"/>
          </p:nvPr>
        </p:nvSpPr>
        <p:spPr>
          <a:xfrm>
            <a:off x="162325" y="959285"/>
            <a:ext cx="12343414" cy="4351338"/>
          </a:xfrm>
        </p:spPr>
        <p:txBody>
          <a:bodyPr/>
          <a:lstStyle/>
          <a:p>
            <a:pPr lvl="1"/>
            <a:r>
              <a:rPr lang="en-US" altLang="ko-KR" b="1" dirty="0" smtClean="0">
                <a:solidFill>
                  <a:srgbClr val="0070C0"/>
                </a:solidFill>
              </a:rPr>
              <a:t>4</a:t>
            </a:r>
            <a:r>
              <a:rPr lang="ko-KR" altLang="en-US" b="1" dirty="0" smtClean="0">
                <a:solidFill>
                  <a:srgbClr val="0070C0"/>
                </a:solidFill>
              </a:rPr>
              <a:t>개의 </a:t>
            </a:r>
            <a:r>
              <a:rPr lang="en-US" altLang="ko-KR" b="1" dirty="0" smtClean="0">
                <a:solidFill>
                  <a:srgbClr val="0070C0"/>
                </a:solidFill>
              </a:rPr>
              <a:t>Time </a:t>
            </a:r>
            <a:r>
              <a:rPr lang="ko-KR" altLang="en-US" b="1" dirty="0" smtClean="0">
                <a:solidFill>
                  <a:srgbClr val="0070C0"/>
                </a:solidFill>
              </a:rPr>
              <a:t>계층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pPr lvl="1"/>
            <a:r>
              <a:rPr lang="en-US" altLang="ko-KR" b="1" dirty="0" smtClean="0">
                <a:solidFill>
                  <a:srgbClr val="0070C0"/>
                </a:solidFill>
              </a:rPr>
              <a:t>Xavier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초깃값</a:t>
            </a:r>
            <a:r>
              <a:rPr lang="ko-KR" altLang="en-US" b="1" dirty="0" smtClean="0">
                <a:solidFill>
                  <a:srgbClr val="0070C0"/>
                </a:solidFill>
              </a:rPr>
              <a:t> </a:t>
            </a:r>
            <a:r>
              <a:rPr lang="en-US" altLang="ko-KR" b="1" dirty="0" smtClean="0">
                <a:solidFill>
                  <a:srgbClr val="0070C0"/>
                </a:solidFill>
              </a:rPr>
              <a:t>: </a:t>
            </a:r>
            <a:r>
              <a:rPr lang="ko-KR" altLang="en-US" b="1" dirty="0" smtClean="0">
                <a:solidFill>
                  <a:srgbClr val="0070C0"/>
                </a:solidFill>
              </a:rPr>
              <a:t>이전 계층 노드가 </a:t>
            </a:r>
            <a:r>
              <a:rPr lang="en-US" altLang="ko-KR" b="1" dirty="0" smtClean="0">
                <a:solidFill>
                  <a:srgbClr val="0070C0"/>
                </a:solidFill>
              </a:rPr>
              <a:t>n</a:t>
            </a:r>
            <a:r>
              <a:rPr lang="ko-KR" altLang="en-US" b="1" dirty="0" smtClean="0">
                <a:solidFill>
                  <a:srgbClr val="0070C0"/>
                </a:solidFill>
              </a:rPr>
              <a:t>개라면 표준편차가 </a:t>
            </a:r>
            <a:r>
              <a:rPr lang="en-US" altLang="ko-KR" b="1" dirty="0" smtClean="0">
                <a:solidFill>
                  <a:srgbClr val="0070C0"/>
                </a:solidFill>
              </a:rPr>
              <a:t>1/</a:t>
            </a:r>
            <a:r>
              <a:rPr lang="en-US" altLang="ko-KR" b="1" dirty="0" err="1" smtClean="0">
                <a:solidFill>
                  <a:srgbClr val="0070C0"/>
                </a:solidFill>
              </a:rPr>
              <a:t>sqrt</a:t>
            </a:r>
            <a:r>
              <a:rPr lang="en-US" altLang="ko-KR" b="1" dirty="0" smtClean="0">
                <a:solidFill>
                  <a:srgbClr val="0070C0"/>
                </a:solidFill>
              </a:rPr>
              <a:t>(n) </a:t>
            </a:r>
            <a:r>
              <a:rPr lang="ko-KR" altLang="en-US" b="1" dirty="0" smtClean="0">
                <a:solidFill>
                  <a:srgbClr val="0070C0"/>
                </a:solidFill>
              </a:rPr>
              <a:t>인 분포로 초기화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pPr lvl="2"/>
            <a:r>
              <a:rPr lang="ko-KR" altLang="en-US" dirty="0" smtClean="0">
                <a:solidFill>
                  <a:srgbClr val="0070C0"/>
                </a:solidFill>
              </a:rPr>
              <a:t>표준편차는 데이터의 차이를 직관적으로 나타내는 척도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endParaRPr lang="en-US" altLang="ko-KR" b="1" dirty="0" smtClean="0">
              <a:solidFill>
                <a:srgbClr val="0070C0"/>
              </a:solidFill>
            </a:endParaRPr>
          </a:p>
        </p:txBody>
      </p:sp>
      <p:pic>
        <p:nvPicPr>
          <p:cNvPr id="1026" name="Picture 2" descr="https://velog.velcdn.com/images/jw5150/post/85168a77-af32-4720-a9a5-fff0b333312b/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45" y="2073448"/>
            <a:ext cx="4233497" cy="478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velog.velcdn.com/post-images%2Fdscwinterstudy%2F91be69b0-4a91-11ea-9043-d92778ebe711%2Ffig-5-3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343" y="2073448"/>
            <a:ext cx="6632452" cy="357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36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37156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5.5.1 RNNLM </a:t>
            </a:r>
            <a:r>
              <a:rPr lang="ko-KR" altLang="en-US" sz="2800" dirty="0" smtClean="0"/>
              <a:t>구현</a:t>
            </a:r>
            <a:endParaRPr lang="ko-KR" altLang="en-US" sz="2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031" y="500064"/>
            <a:ext cx="5319862" cy="281463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b="27530"/>
          <a:stretch/>
        </p:blipFill>
        <p:spPr>
          <a:xfrm>
            <a:off x="299798" y="500064"/>
            <a:ext cx="6111007" cy="607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8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5.5.2 </a:t>
            </a:r>
            <a:r>
              <a:rPr lang="ko-KR" altLang="en-US" dirty="0" smtClean="0"/>
              <a:t>언어 모델의 평가</a:t>
            </a:r>
            <a:endParaRPr lang="ko-KR" altLang="en-US" dirty="0"/>
          </a:p>
        </p:txBody>
      </p:sp>
      <p:sp>
        <p:nvSpPr>
          <p:cNvPr id="9" name="내용 개체 틀 3"/>
          <p:cNvSpPr>
            <a:spLocks noGrp="1"/>
          </p:cNvSpPr>
          <p:nvPr>
            <p:ph idx="1"/>
          </p:nvPr>
        </p:nvSpPr>
        <p:spPr>
          <a:xfrm>
            <a:off x="96686" y="959285"/>
            <a:ext cx="12095314" cy="4351338"/>
          </a:xfrm>
        </p:spPr>
        <p:txBody>
          <a:bodyPr/>
          <a:lstStyle/>
          <a:p>
            <a:pPr lvl="1"/>
            <a:r>
              <a:rPr lang="ko-KR" altLang="en-US" b="1" dirty="0" smtClean="0">
                <a:solidFill>
                  <a:srgbClr val="0070C0"/>
                </a:solidFill>
              </a:rPr>
              <a:t>언어 모델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: </a:t>
            </a:r>
            <a:r>
              <a:rPr lang="ko-KR" altLang="en-US" dirty="0" smtClean="0">
                <a:solidFill>
                  <a:srgbClr val="FF0000"/>
                </a:solidFill>
              </a:rPr>
              <a:t>주어진 과거 단어</a:t>
            </a:r>
            <a:r>
              <a:rPr lang="en-US" altLang="ko-KR" dirty="0" smtClean="0">
                <a:solidFill>
                  <a:srgbClr val="FF0000"/>
                </a:solidFill>
              </a:rPr>
              <a:t>/</a:t>
            </a:r>
            <a:r>
              <a:rPr lang="ko-KR" altLang="en-US" dirty="0" smtClean="0">
                <a:solidFill>
                  <a:srgbClr val="FF0000"/>
                </a:solidFill>
              </a:rPr>
              <a:t>정보로부터 다음에 출현할 단어의 확률분포를 출력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b="1" dirty="0" smtClean="0">
                <a:solidFill>
                  <a:srgbClr val="FF0000"/>
                </a:solidFill>
              </a:rPr>
              <a:t>Perplexity </a:t>
            </a:r>
            <a:r>
              <a:rPr lang="ko-KR" altLang="en-US" b="1" dirty="0" smtClean="0">
                <a:solidFill>
                  <a:srgbClr val="FF0000"/>
                </a:solidFill>
              </a:rPr>
              <a:t>혼란도 </a:t>
            </a:r>
            <a:r>
              <a:rPr lang="en-US" altLang="ko-KR" dirty="0" smtClean="0">
                <a:solidFill>
                  <a:srgbClr val="FF0000"/>
                </a:solidFill>
              </a:rPr>
              <a:t>: </a:t>
            </a:r>
            <a:r>
              <a:rPr lang="ko-KR" altLang="en-US" dirty="0" smtClean="0">
                <a:solidFill>
                  <a:srgbClr val="FF0000"/>
                </a:solidFill>
              </a:rPr>
              <a:t>예측 성능을 평가하는 척도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2"/>
            <a:r>
              <a:rPr lang="ko-KR" altLang="en-US" dirty="0" smtClean="0">
                <a:solidFill>
                  <a:srgbClr val="FF0000"/>
                </a:solidFill>
              </a:rPr>
              <a:t>확률의 역수 </a:t>
            </a:r>
            <a:r>
              <a:rPr lang="en-US" altLang="ko-KR" dirty="0" smtClean="0">
                <a:solidFill>
                  <a:srgbClr val="FF0000"/>
                </a:solidFill>
              </a:rPr>
              <a:t>-&gt; </a:t>
            </a:r>
            <a:r>
              <a:rPr lang="ko-KR" altLang="en-US" dirty="0" smtClean="0">
                <a:solidFill>
                  <a:srgbClr val="FF0000"/>
                </a:solidFill>
              </a:rPr>
              <a:t>작을수록 좋다</a:t>
            </a:r>
            <a:r>
              <a:rPr lang="en-US" altLang="ko-KR" dirty="0" smtClean="0">
                <a:solidFill>
                  <a:srgbClr val="FF0000"/>
                </a:solidFill>
              </a:rPr>
              <a:t>!</a:t>
            </a:r>
          </a:p>
          <a:p>
            <a:pPr lvl="2"/>
            <a:r>
              <a:rPr lang="ko-KR" altLang="en-US" dirty="0" smtClean="0">
                <a:solidFill>
                  <a:srgbClr val="FF0000"/>
                </a:solidFill>
              </a:rPr>
              <a:t>분기 수로 해석 </a:t>
            </a:r>
            <a:r>
              <a:rPr lang="en-US" altLang="ko-KR" dirty="0" smtClean="0">
                <a:solidFill>
                  <a:srgbClr val="FF0000"/>
                </a:solidFill>
              </a:rPr>
              <a:t>: </a:t>
            </a:r>
            <a:r>
              <a:rPr lang="ko-KR" altLang="en-US" dirty="0" smtClean="0">
                <a:solidFill>
                  <a:srgbClr val="0070C0"/>
                </a:solidFill>
              </a:rPr>
              <a:t>다음에 취할 수 있는 선택사항의 수</a:t>
            </a:r>
            <a:r>
              <a:rPr lang="en-US" altLang="ko-KR" dirty="0" smtClean="0">
                <a:solidFill>
                  <a:srgbClr val="0070C0"/>
                </a:solidFill>
              </a:rPr>
              <a:t>/</a:t>
            </a:r>
            <a:r>
              <a:rPr lang="ko-KR" altLang="en-US" b="1" dirty="0" smtClean="0">
                <a:solidFill>
                  <a:srgbClr val="FF0000"/>
                </a:solidFill>
              </a:rPr>
              <a:t>단어의 후보 </a:t>
            </a:r>
            <a:r>
              <a:rPr lang="ko-KR" altLang="en-US" dirty="0" smtClean="0">
                <a:solidFill>
                  <a:srgbClr val="0070C0"/>
                </a:solidFill>
              </a:rPr>
              <a:t>수 </a:t>
            </a:r>
            <a:r>
              <a:rPr lang="en-US" altLang="ko-KR" dirty="0" smtClean="0">
                <a:solidFill>
                  <a:srgbClr val="0070C0"/>
                </a:solidFill>
              </a:rPr>
              <a:t>: 1.25</a:t>
            </a:r>
            <a:r>
              <a:rPr lang="ko-KR" altLang="en-US" dirty="0" smtClean="0">
                <a:solidFill>
                  <a:srgbClr val="0070C0"/>
                </a:solidFill>
              </a:rPr>
              <a:t>면 후보를 </a:t>
            </a:r>
            <a:r>
              <a:rPr lang="en-US" altLang="ko-KR" dirty="0" smtClean="0">
                <a:solidFill>
                  <a:srgbClr val="0070C0"/>
                </a:solidFill>
              </a:rPr>
              <a:t>1</a:t>
            </a:r>
            <a:r>
              <a:rPr lang="ko-KR" altLang="en-US" dirty="0" smtClean="0">
                <a:solidFill>
                  <a:srgbClr val="0070C0"/>
                </a:solidFill>
              </a:rPr>
              <a:t>개 정도로 좁혔다</a:t>
            </a:r>
            <a:r>
              <a:rPr lang="en-US" altLang="ko-KR" dirty="0" smtClean="0">
                <a:solidFill>
                  <a:srgbClr val="0070C0"/>
                </a:solidFill>
              </a:rPr>
              <a:t>!</a:t>
            </a:r>
          </a:p>
          <a:p>
            <a:pPr lvl="2"/>
            <a:r>
              <a:rPr lang="en-US" altLang="ko-KR" dirty="0" smtClean="0">
                <a:solidFill>
                  <a:srgbClr val="FF0000"/>
                </a:solidFill>
              </a:rPr>
              <a:t>N</a:t>
            </a:r>
            <a:r>
              <a:rPr lang="ko-KR" altLang="en-US" dirty="0" smtClean="0">
                <a:solidFill>
                  <a:srgbClr val="FF0000"/>
                </a:solidFill>
              </a:rPr>
              <a:t>개의 데이터에 대한 </a:t>
            </a:r>
            <a:r>
              <a:rPr lang="en-US" altLang="ko-KR" dirty="0" smtClean="0">
                <a:solidFill>
                  <a:srgbClr val="FF0000"/>
                </a:solidFill>
              </a:rPr>
              <a:t>CEE </a:t>
            </a:r>
            <a:r>
              <a:rPr lang="ko-KR" altLang="en-US" dirty="0" smtClean="0">
                <a:solidFill>
                  <a:srgbClr val="FF0000"/>
                </a:solidFill>
              </a:rPr>
              <a:t>값을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자연상수</a:t>
            </a:r>
            <a:r>
              <a:rPr lang="en-US" altLang="ko-KR" b="1" dirty="0" smtClean="0">
                <a:solidFill>
                  <a:srgbClr val="FF0000"/>
                </a:solidFill>
              </a:rPr>
              <a:t>(e)</a:t>
            </a:r>
            <a:r>
              <a:rPr lang="ko-KR" altLang="en-US" b="1" dirty="0" smtClean="0">
                <a:solidFill>
                  <a:srgbClr val="FF0000"/>
                </a:solidFill>
              </a:rPr>
              <a:t>의 지수에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 err="1" smtClean="0">
                <a:solidFill>
                  <a:srgbClr val="FF0000"/>
                </a:solidFill>
              </a:rPr>
              <a:t>넣어줌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pic>
        <p:nvPicPr>
          <p:cNvPr id="2050" name="Picture 2" descr="https://velog.velcdn.com/post-images%2Fdscwinterstudy%2Fb6df0050-4a92-11ea-9043-d92778ebe711%2Fe-5-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276" y="3346091"/>
            <a:ext cx="3505200" cy="102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velog.velcdn.com/post-images%2Fdscwinterstudy%2Fbe7ee7d0-4a92-11ea-bc7e-c79f4bba2cd8%2Fe-5-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028" y="3546115"/>
            <a:ext cx="2647950" cy="62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12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b="6876"/>
          <a:stretch/>
        </p:blipFill>
        <p:spPr>
          <a:xfrm>
            <a:off x="481313" y="8467"/>
            <a:ext cx="5690150" cy="68495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933" y="286070"/>
            <a:ext cx="5507610" cy="628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4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40754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5.5.3 RNNLM</a:t>
            </a:r>
            <a:r>
              <a:rPr lang="ko-KR" altLang="en-US" sz="2800" dirty="0" smtClean="0"/>
              <a:t>의 학습 코드</a:t>
            </a:r>
            <a:endParaRPr lang="ko-KR" altLang="en-US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866" y="508000"/>
            <a:ext cx="5635399" cy="635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408" y="508000"/>
            <a:ext cx="5078258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5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5.1.2 </a:t>
            </a:r>
            <a:r>
              <a:rPr lang="ko-KR" altLang="en-US" dirty="0" smtClean="0"/>
              <a:t>언어 모델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572799" y="1095393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rgbClr val="0070C0"/>
                </a:solidFill>
              </a:rPr>
              <a:t>특정한 단어의 시퀀스에 대해 그 시퀀스가 일어날 가능성이 어느 정도인지 확률로 평가</a:t>
            </a:r>
            <a:endParaRPr lang="en-US" altLang="ko-KR" sz="2400" dirty="0" smtClean="0">
              <a:solidFill>
                <a:srgbClr val="0070C0"/>
              </a:solidFill>
            </a:endParaRPr>
          </a:p>
          <a:p>
            <a:r>
              <a:rPr lang="ko-KR" altLang="en-US" sz="2400" dirty="0" smtClean="0">
                <a:solidFill>
                  <a:srgbClr val="0070C0"/>
                </a:solidFill>
              </a:rPr>
              <a:t>기계 번역</a:t>
            </a:r>
            <a:r>
              <a:rPr lang="en-US" altLang="ko-KR" sz="2400" dirty="0" smtClean="0">
                <a:solidFill>
                  <a:srgbClr val="0070C0"/>
                </a:solidFill>
              </a:rPr>
              <a:t>, </a:t>
            </a:r>
            <a:r>
              <a:rPr lang="ko-KR" altLang="en-US" sz="2400" dirty="0" smtClean="0">
                <a:solidFill>
                  <a:srgbClr val="0070C0"/>
                </a:solidFill>
              </a:rPr>
              <a:t>음성 인식</a:t>
            </a:r>
            <a:r>
              <a:rPr lang="en-US" altLang="ko-KR" sz="2400" dirty="0" smtClean="0">
                <a:solidFill>
                  <a:srgbClr val="0070C0"/>
                </a:solidFill>
              </a:rPr>
              <a:t>, </a:t>
            </a:r>
            <a:r>
              <a:rPr lang="ko-KR" altLang="en-US" sz="2400" dirty="0" smtClean="0">
                <a:solidFill>
                  <a:srgbClr val="0070C0"/>
                </a:solidFill>
              </a:rPr>
              <a:t>문장 생성</a:t>
            </a:r>
            <a:r>
              <a:rPr lang="en-US" altLang="ko-KR" sz="2400" dirty="0" smtClean="0">
                <a:solidFill>
                  <a:srgbClr val="0070C0"/>
                </a:solidFill>
              </a:rPr>
              <a:t>(</a:t>
            </a:r>
            <a:r>
              <a:rPr lang="ko-KR" altLang="en-US" sz="2400" dirty="0" smtClean="0">
                <a:solidFill>
                  <a:srgbClr val="0070C0"/>
                </a:solidFill>
              </a:rPr>
              <a:t>다음 단어 샘플링</a:t>
            </a:r>
            <a:r>
              <a:rPr lang="en-US" altLang="ko-KR" sz="2400" dirty="0" smtClean="0">
                <a:solidFill>
                  <a:srgbClr val="0070C0"/>
                </a:solidFill>
              </a:rPr>
              <a:t>)</a:t>
            </a:r>
            <a:endParaRPr lang="en-US" altLang="ko-KR" sz="2400" b="1" dirty="0" smtClean="0">
              <a:solidFill>
                <a:srgbClr val="FF0000"/>
              </a:solidFill>
            </a:endParaRPr>
          </a:p>
          <a:p>
            <a:r>
              <a:rPr lang="ko-KR" altLang="en-US" sz="2400" b="1" dirty="0" smtClean="0">
                <a:solidFill>
                  <a:srgbClr val="FF0000"/>
                </a:solidFill>
              </a:rPr>
              <a:t>동시 확률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=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사후 확률의 </a:t>
            </a:r>
            <a:r>
              <a:rPr lang="ko-KR" altLang="en-US" sz="2400" b="1" dirty="0" err="1" smtClean="0">
                <a:solidFill>
                  <a:srgbClr val="FF0000"/>
                </a:solidFill>
              </a:rPr>
              <a:t>총곱</a:t>
            </a:r>
            <a:endParaRPr lang="en-US" altLang="ko-KR" sz="2400" b="1" dirty="0" smtClean="0">
              <a:solidFill>
                <a:srgbClr val="FF0000"/>
              </a:solidFill>
            </a:endParaRPr>
          </a:p>
          <a:p>
            <a:r>
              <a:rPr lang="en-US" altLang="ko-KR" sz="2400" dirty="0">
                <a:solidFill>
                  <a:srgbClr val="0070C0"/>
                </a:solidFill>
              </a:rPr>
              <a:t>(</a:t>
            </a:r>
            <a:r>
              <a:rPr lang="ko-KR" altLang="en-US" sz="2400" dirty="0">
                <a:solidFill>
                  <a:srgbClr val="0070C0"/>
                </a:solidFill>
              </a:rPr>
              <a:t>조건부</a:t>
            </a:r>
            <a:r>
              <a:rPr lang="en-US" altLang="ko-KR" sz="2400" dirty="0">
                <a:solidFill>
                  <a:srgbClr val="0070C0"/>
                </a:solidFill>
              </a:rPr>
              <a:t>) </a:t>
            </a:r>
            <a:r>
              <a:rPr lang="ko-KR" altLang="en-US" sz="2400" dirty="0">
                <a:solidFill>
                  <a:srgbClr val="0070C0"/>
                </a:solidFill>
              </a:rPr>
              <a:t>언어 모델 </a:t>
            </a:r>
            <a:r>
              <a:rPr lang="en-US" altLang="ko-KR" sz="2400" dirty="0">
                <a:solidFill>
                  <a:srgbClr val="0070C0"/>
                </a:solidFill>
              </a:rPr>
              <a:t>: </a:t>
            </a:r>
            <a:r>
              <a:rPr lang="ko-KR" altLang="en-US" sz="2400" dirty="0">
                <a:solidFill>
                  <a:srgbClr val="0070C0"/>
                </a:solidFill>
              </a:rPr>
              <a:t>이 전 단어들을 모두 맥락으로 고려 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endParaRPr lang="en-US" altLang="ko-KR" b="1" dirty="0" smtClean="0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592" y="3605113"/>
            <a:ext cx="6639276" cy="18363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1" y="3605113"/>
            <a:ext cx="2373583" cy="37087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1" y="4226411"/>
            <a:ext cx="4932793" cy="6515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1" y="5128338"/>
            <a:ext cx="6237893" cy="63678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788922" y="4756727"/>
            <a:ext cx="2125725" cy="45757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7355437" y="3520682"/>
            <a:ext cx="2278090" cy="45757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https://velog.velcdn.com/post-images%2Fdscwinterstudy%2F67c6ad30-494b-11ea-bba6-bface0b0977e%2Ffig-5-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557" y="5441508"/>
            <a:ext cx="6359311" cy="1401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237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40754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5.5.3 RNNLM</a:t>
            </a:r>
            <a:r>
              <a:rPr lang="ko-KR" altLang="en-US" sz="2800" dirty="0" smtClean="0"/>
              <a:t>의 학습 코드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666" y="638765"/>
            <a:ext cx="2668393" cy="600638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4645" y="1598560"/>
            <a:ext cx="5410955" cy="408679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735665" y="6420152"/>
            <a:ext cx="2294467" cy="22499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657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40754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5.5.4 RNNLM</a:t>
            </a:r>
            <a:r>
              <a:rPr lang="ko-KR" altLang="en-US" sz="2800" dirty="0" smtClean="0"/>
              <a:t>의 </a:t>
            </a:r>
            <a:r>
              <a:rPr lang="en-US" altLang="ko-KR" sz="2800" dirty="0" smtClean="0"/>
              <a:t>Trainer </a:t>
            </a:r>
            <a:r>
              <a:rPr lang="ko-KR" altLang="en-US" sz="2800" dirty="0" smtClean="0"/>
              <a:t>클래스</a:t>
            </a:r>
            <a:endParaRPr lang="ko-KR" altLang="en-US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621" y="438697"/>
            <a:ext cx="4427913" cy="64193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066" y="1068757"/>
            <a:ext cx="3805534" cy="515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1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40754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>
                <a:solidFill>
                  <a:srgbClr val="FFC000"/>
                </a:solidFill>
              </a:rPr>
              <a:t>5.5.4 RNNLM</a:t>
            </a:r>
            <a:r>
              <a:rPr lang="ko-KR" altLang="en-US" sz="2400" dirty="0" smtClean="0">
                <a:solidFill>
                  <a:srgbClr val="FFC000"/>
                </a:solidFill>
              </a:rPr>
              <a:t>의 </a:t>
            </a:r>
            <a:r>
              <a:rPr lang="en-US" altLang="ko-KR" sz="2400" dirty="0" smtClean="0">
                <a:solidFill>
                  <a:srgbClr val="FFC000"/>
                </a:solidFill>
              </a:rPr>
              <a:t>Trainer </a:t>
            </a:r>
            <a:r>
              <a:rPr lang="ko-KR" altLang="en-US" sz="2400" dirty="0" smtClean="0">
                <a:solidFill>
                  <a:srgbClr val="FFC000"/>
                </a:solidFill>
              </a:rPr>
              <a:t>클래스</a:t>
            </a:r>
            <a:endParaRPr lang="ko-KR" altLang="en-US" sz="2400" dirty="0">
              <a:solidFill>
                <a:srgbClr val="FFC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714"/>
          <a:stretch/>
        </p:blipFill>
        <p:spPr>
          <a:xfrm>
            <a:off x="1960033" y="486344"/>
            <a:ext cx="8271934" cy="620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6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40754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>
                <a:solidFill>
                  <a:srgbClr val="FFC000"/>
                </a:solidFill>
              </a:rPr>
              <a:t>5.5.4 RNNLM</a:t>
            </a:r>
            <a:r>
              <a:rPr lang="ko-KR" altLang="en-US" sz="2400" dirty="0" smtClean="0">
                <a:solidFill>
                  <a:srgbClr val="FFC000"/>
                </a:solidFill>
              </a:rPr>
              <a:t>의 </a:t>
            </a:r>
            <a:r>
              <a:rPr lang="en-US" altLang="ko-KR" sz="2400" dirty="0" smtClean="0">
                <a:solidFill>
                  <a:srgbClr val="FFC000"/>
                </a:solidFill>
              </a:rPr>
              <a:t>Trainer </a:t>
            </a:r>
            <a:r>
              <a:rPr lang="ko-KR" altLang="en-US" sz="2400" dirty="0" smtClean="0">
                <a:solidFill>
                  <a:srgbClr val="FFC000"/>
                </a:solidFill>
              </a:rPr>
              <a:t>클래스</a:t>
            </a:r>
            <a:endParaRPr lang="ko-KR" altLang="en-US" sz="2400" dirty="0">
              <a:solidFill>
                <a:srgbClr val="FFC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3353" t="1963"/>
          <a:stretch/>
        </p:blipFill>
        <p:spPr>
          <a:xfrm>
            <a:off x="0" y="1447798"/>
            <a:ext cx="6202965" cy="41317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763" y="1447798"/>
            <a:ext cx="5960748" cy="413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78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5.6 </a:t>
            </a:r>
            <a:r>
              <a:rPr lang="ko-KR" altLang="en-US" dirty="0" smtClean="0"/>
              <a:t>정리</a:t>
            </a:r>
            <a:endParaRPr lang="ko-KR" altLang="en-US" dirty="0"/>
          </a:p>
        </p:txBody>
      </p:sp>
      <p:sp>
        <p:nvSpPr>
          <p:cNvPr id="9" name="내용 개체 틀 3"/>
          <p:cNvSpPr>
            <a:spLocks noGrp="1"/>
          </p:cNvSpPr>
          <p:nvPr>
            <p:ph idx="1"/>
          </p:nvPr>
        </p:nvSpPr>
        <p:spPr>
          <a:xfrm>
            <a:off x="190899" y="959285"/>
            <a:ext cx="11576227" cy="4351338"/>
          </a:xfrm>
        </p:spPr>
        <p:txBody>
          <a:bodyPr/>
          <a:lstStyle/>
          <a:p>
            <a:pPr lvl="1"/>
            <a:r>
              <a:rPr lang="en-US" altLang="ko-KR" dirty="0" smtClean="0">
                <a:solidFill>
                  <a:srgbClr val="0070C0"/>
                </a:solidFill>
              </a:rPr>
              <a:t>BPTT : </a:t>
            </a:r>
            <a:r>
              <a:rPr lang="ko-KR" altLang="en-US" dirty="0" smtClean="0">
                <a:solidFill>
                  <a:srgbClr val="0070C0"/>
                </a:solidFill>
              </a:rPr>
              <a:t>블록 단위</a:t>
            </a:r>
            <a:endParaRPr lang="en-US" altLang="ko-KR" dirty="0">
              <a:solidFill>
                <a:srgbClr val="0070C0"/>
              </a:solidFill>
            </a:endParaRPr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언어 모델은 단어 시퀀스에 확률을 부여한다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언어 모델은 단어 시퀀스를 확률로 해석한다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3" name="AutoShape 2" descr="https://blog.kakaocdn.net/dn/8t6hj/btqXY0bi6yH/autM4CJwOaNfhQOyPa3K5k/img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37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5.1.3 CBOW </a:t>
            </a:r>
            <a:r>
              <a:rPr lang="ko-KR" altLang="en-US" dirty="0" smtClean="0"/>
              <a:t>모델을 언어 모델로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572799" y="1095393"/>
            <a:ext cx="11489892" cy="4351338"/>
          </a:xfrm>
        </p:spPr>
        <p:txBody>
          <a:bodyPr>
            <a:norm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Markov Chain/Model </a:t>
            </a:r>
            <a:r>
              <a:rPr lang="en-US" altLang="ko-KR" sz="2400" dirty="0" smtClean="0">
                <a:solidFill>
                  <a:srgbClr val="0070C0"/>
                </a:solidFill>
              </a:rPr>
              <a:t>: 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미래의 상태가 현재 상태에만 의존해 결정</a:t>
            </a:r>
            <a:endParaRPr lang="en-US" altLang="ko-KR" sz="2400" b="1" dirty="0" smtClean="0">
              <a:solidFill>
                <a:srgbClr val="0070C0"/>
              </a:solidFill>
            </a:endParaRPr>
          </a:p>
          <a:p>
            <a:r>
              <a:rPr lang="en-US" altLang="ko-KR" sz="2400" dirty="0" smtClean="0">
                <a:solidFill>
                  <a:srgbClr val="0070C0"/>
                </a:solidFill>
              </a:rPr>
              <a:t>‘</a:t>
            </a:r>
            <a:r>
              <a:rPr lang="ko-KR" altLang="en-US" sz="2400" dirty="0" smtClean="0">
                <a:solidFill>
                  <a:srgbClr val="0070C0"/>
                </a:solidFill>
              </a:rPr>
              <a:t>그 직전</a:t>
            </a:r>
            <a:r>
              <a:rPr lang="en-US" altLang="ko-KR" sz="2400" dirty="0" smtClean="0">
                <a:solidFill>
                  <a:srgbClr val="0070C0"/>
                </a:solidFill>
              </a:rPr>
              <a:t>‘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N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개의 사건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(contexts/condition)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에만 </a:t>
            </a:r>
            <a:r>
              <a:rPr lang="ko-KR" altLang="en-US" sz="2400" dirty="0" smtClean="0">
                <a:solidFill>
                  <a:srgbClr val="0070C0"/>
                </a:solidFill>
              </a:rPr>
              <a:t>의존할 때 </a:t>
            </a:r>
            <a:r>
              <a:rPr lang="en-US" altLang="ko-KR" sz="2400" dirty="0" smtClean="0">
                <a:solidFill>
                  <a:srgbClr val="0070C0"/>
                </a:solidFill>
              </a:rPr>
              <a:t>= N</a:t>
            </a:r>
            <a:r>
              <a:rPr lang="ko-KR" altLang="en-US" sz="2400" dirty="0" smtClean="0">
                <a:solidFill>
                  <a:srgbClr val="0070C0"/>
                </a:solidFill>
              </a:rPr>
              <a:t>층 </a:t>
            </a:r>
            <a:r>
              <a:rPr lang="ko-KR" altLang="en-US" sz="2400" dirty="0" err="1" smtClean="0">
                <a:solidFill>
                  <a:srgbClr val="0070C0"/>
                </a:solidFill>
              </a:rPr>
              <a:t>마르코프</a:t>
            </a:r>
            <a:r>
              <a:rPr lang="ko-KR" altLang="en-US" sz="2400" dirty="0" smtClean="0">
                <a:solidFill>
                  <a:srgbClr val="0070C0"/>
                </a:solidFill>
              </a:rPr>
              <a:t> 연쇄</a:t>
            </a:r>
            <a:endParaRPr lang="en-US" altLang="ko-KR" sz="2400" dirty="0" smtClean="0">
              <a:solidFill>
                <a:srgbClr val="0070C0"/>
              </a:solidFill>
            </a:endParaRPr>
          </a:p>
          <a:p>
            <a:r>
              <a:rPr lang="en-US" altLang="ko-KR" sz="2400" b="1" dirty="0" smtClean="0">
                <a:solidFill>
                  <a:srgbClr val="0070C0"/>
                </a:solidFill>
              </a:rPr>
              <a:t>CBOW 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한계 </a:t>
            </a:r>
            <a:r>
              <a:rPr lang="en-US" altLang="ko-KR" sz="2400" dirty="0" smtClean="0">
                <a:solidFill>
                  <a:srgbClr val="0070C0"/>
                </a:solidFill>
              </a:rPr>
              <a:t>: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맥락 내 단어 순서가 무시 </a:t>
            </a:r>
            <a:r>
              <a:rPr lang="en-US" altLang="ko-KR" sz="2400" dirty="0" smtClean="0">
                <a:solidFill>
                  <a:srgbClr val="0070C0"/>
                </a:solidFill>
              </a:rPr>
              <a:t>&lt;-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bag-of-words 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의미</a:t>
            </a:r>
            <a:endParaRPr lang="en-US" altLang="ko-KR" sz="2400" b="1" dirty="0" smtClean="0">
              <a:solidFill>
                <a:srgbClr val="0070C0"/>
              </a:solidFill>
            </a:endParaRPr>
          </a:p>
          <a:p>
            <a:pPr lvl="1"/>
            <a:r>
              <a:rPr lang="ko-KR" altLang="en-US" sz="2000" dirty="0" smtClean="0">
                <a:solidFill>
                  <a:srgbClr val="0070C0"/>
                </a:solidFill>
              </a:rPr>
              <a:t>분포를 이용함</a:t>
            </a:r>
            <a:endParaRPr lang="en-US" altLang="ko-KR" sz="2000" dirty="0" smtClean="0">
              <a:solidFill>
                <a:srgbClr val="0070C0"/>
              </a:solidFill>
            </a:endParaRPr>
          </a:p>
          <a:p>
            <a:pPr lvl="1"/>
            <a:r>
              <a:rPr lang="ko-KR" altLang="en-US" sz="2000" b="1" dirty="0" err="1" smtClean="0">
                <a:solidFill>
                  <a:srgbClr val="FF0000"/>
                </a:solidFill>
              </a:rPr>
              <a:t>은닉층에서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 단어 벡터들 </a:t>
            </a:r>
            <a:r>
              <a:rPr lang="ko-KR" altLang="en-US" sz="2000" b="1" dirty="0" err="1" smtClean="0">
                <a:solidFill>
                  <a:srgbClr val="FF0000"/>
                </a:solidFill>
              </a:rPr>
              <a:t>더해짐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000" b="1" dirty="0" smtClean="0">
                <a:solidFill>
                  <a:srgbClr val="0070C0"/>
                </a:solidFill>
              </a:rPr>
              <a:t>(</a:t>
            </a:r>
            <a:r>
              <a:rPr lang="ko-KR" altLang="en-US" sz="2000" b="1" dirty="0" smtClean="0">
                <a:solidFill>
                  <a:srgbClr val="0070C0"/>
                </a:solidFill>
              </a:rPr>
              <a:t>평균</a:t>
            </a:r>
            <a:r>
              <a:rPr lang="en-US" altLang="ko-KR" sz="2000" b="1" dirty="0" smtClean="0">
                <a:solidFill>
                  <a:srgbClr val="0070C0"/>
                </a:solidFill>
              </a:rPr>
              <a:t>)</a:t>
            </a:r>
          </a:p>
          <a:p>
            <a:r>
              <a:rPr lang="ko-KR" altLang="en-US" sz="2400" dirty="0" smtClean="0">
                <a:solidFill>
                  <a:srgbClr val="0070C0"/>
                </a:solidFill>
              </a:rPr>
              <a:t>그럼</a:t>
            </a:r>
            <a:r>
              <a:rPr lang="en-US" altLang="ko-KR" sz="2400" dirty="0" smtClean="0">
                <a:solidFill>
                  <a:srgbClr val="0070C0"/>
                </a:solidFill>
              </a:rPr>
              <a:t>, </a:t>
            </a:r>
            <a:r>
              <a:rPr lang="ko-KR" altLang="en-US" sz="2400" b="1" dirty="0" err="1" smtClean="0">
                <a:solidFill>
                  <a:srgbClr val="FF0000"/>
                </a:solidFill>
              </a:rPr>
              <a:t>은닉층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 결과 값을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concatenate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하면 되지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! </a:t>
            </a:r>
          </a:p>
          <a:p>
            <a:pPr lvl="1"/>
            <a:r>
              <a:rPr lang="ko-KR" altLang="en-US" sz="2000" dirty="0" smtClean="0">
                <a:solidFill>
                  <a:srgbClr val="FF0000"/>
                </a:solidFill>
              </a:rPr>
              <a:t>신경 확률론적 언어 모델 </a:t>
            </a:r>
            <a:r>
              <a:rPr lang="en-US" altLang="ko-KR" sz="2000" dirty="0" smtClean="0">
                <a:solidFill>
                  <a:srgbClr val="0070C0"/>
                </a:solidFill>
              </a:rPr>
              <a:t>-&gt; </a:t>
            </a:r>
            <a:r>
              <a:rPr lang="ko-KR" altLang="en-US" sz="2000" dirty="0" smtClean="0">
                <a:solidFill>
                  <a:srgbClr val="0070C0"/>
                </a:solidFill>
              </a:rPr>
              <a:t>가중치 매개변수 너무 늘어남</a:t>
            </a:r>
            <a:endParaRPr lang="en-US" altLang="ko-KR" sz="2000" dirty="0" smtClean="0">
              <a:solidFill>
                <a:srgbClr val="0070C0"/>
              </a:solidFill>
            </a:endParaRPr>
          </a:p>
          <a:p>
            <a:pPr lvl="1"/>
            <a:r>
              <a:rPr lang="en-US" altLang="ko-KR" sz="2000" dirty="0" smtClean="0">
                <a:solidFill>
                  <a:srgbClr val="FF0000"/>
                </a:solidFill>
              </a:rPr>
              <a:t>RNN</a:t>
            </a:r>
            <a:r>
              <a:rPr lang="en-US" altLang="ko-KR" sz="2000" dirty="0" smtClean="0">
                <a:solidFill>
                  <a:srgbClr val="0070C0"/>
                </a:solidFill>
              </a:rPr>
              <a:t> -&gt; </a:t>
            </a:r>
            <a:r>
              <a:rPr lang="ko-KR" altLang="en-US" sz="2000" b="1" dirty="0" smtClean="0">
                <a:solidFill>
                  <a:srgbClr val="0070C0"/>
                </a:solidFill>
              </a:rPr>
              <a:t>맥락이 아무리 긴 </a:t>
            </a:r>
            <a:r>
              <a:rPr lang="ko-KR" altLang="en-US" sz="2000" b="1" dirty="0" err="1" smtClean="0">
                <a:solidFill>
                  <a:srgbClr val="0070C0"/>
                </a:solidFill>
              </a:rPr>
              <a:t>시계열</a:t>
            </a:r>
            <a:r>
              <a:rPr lang="ko-KR" altLang="en-US" sz="2000" b="1" dirty="0" smtClean="0">
                <a:solidFill>
                  <a:srgbClr val="0070C0"/>
                </a:solidFill>
              </a:rPr>
              <a:t> 데이터라도 대응</a:t>
            </a:r>
            <a:endParaRPr lang="en-US" altLang="ko-KR" sz="20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19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5.1.3 CBOW </a:t>
            </a:r>
            <a:r>
              <a:rPr lang="ko-KR" altLang="en-US" dirty="0" smtClean="0"/>
              <a:t>모델을 언어 모델로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572799" y="1095393"/>
            <a:ext cx="11489892" cy="4351338"/>
          </a:xfrm>
        </p:spPr>
        <p:txBody>
          <a:bodyPr>
            <a:norm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</a:rPr>
              <a:t>CBOW 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한계 </a:t>
            </a:r>
            <a:r>
              <a:rPr lang="en-US" altLang="ko-KR" sz="2400" dirty="0" smtClean="0">
                <a:solidFill>
                  <a:srgbClr val="0070C0"/>
                </a:solidFill>
              </a:rPr>
              <a:t>: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맥락 내 단어 순서가 무시 </a:t>
            </a:r>
            <a:r>
              <a:rPr lang="en-US" altLang="ko-KR" sz="2400" dirty="0" smtClean="0">
                <a:solidFill>
                  <a:srgbClr val="0070C0"/>
                </a:solidFill>
              </a:rPr>
              <a:t>&lt;-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bag-of-words 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의미</a:t>
            </a:r>
            <a:endParaRPr lang="en-US" altLang="ko-KR" sz="2400" b="1" dirty="0" smtClean="0">
              <a:solidFill>
                <a:srgbClr val="0070C0"/>
              </a:solidFill>
            </a:endParaRPr>
          </a:p>
          <a:p>
            <a:r>
              <a:rPr lang="ko-KR" altLang="en-US" sz="2400" dirty="0" smtClean="0">
                <a:solidFill>
                  <a:srgbClr val="0070C0"/>
                </a:solidFill>
              </a:rPr>
              <a:t>그럼</a:t>
            </a:r>
            <a:r>
              <a:rPr lang="en-US" altLang="ko-KR" sz="2400" dirty="0" smtClean="0">
                <a:solidFill>
                  <a:srgbClr val="0070C0"/>
                </a:solidFill>
              </a:rPr>
              <a:t>, </a:t>
            </a:r>
            <a:r>
              <a:rPr lang="ko-KR" altLang="en-US" sz="2400" b="1" dirty="0" err="1">
                <a:solidFill>
                  <a:srgbClr val="FF0000"/>
                </a:solidFill>
              </a:rPr>
              <a:t>은닉층</a:t>
            </a:r>
            <a:r>
              <a:rPr lang="ko-KR" altLang="en-US" sz="2400" b="1" dirty="0">
                <a:solidFill>
                  <a:srgbClr val="FF0000"/>
                </a:solidFill>
              </a:rPr>
              <a:t> 결과 값을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concatenate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하면 되지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! </a:t>
            </a:r>
          </a:p>
          <a:p>
            <a:pPr lvl="1"/>
            <a:r>
              <a:rPr lang="ko-KR" altLang="en-US" sz="2000" dirty="0" smtClean="0">
                <a:solidFill>
                  <a:srgbClr val="FF0000"/>
                </a:solidFill>
              </a:rPr>
              <a:t>신경 확률론적 언어 모델 </a:t>
            </a:r>
            <a:r>
              <a:rPr lang="en-US" altLang="ko-KR" sz="2000" dirty="0" smtClean="0">
                <a:solidFill>
                  <a:srgbClr val="0070C0"/>
                </a:solidFill>
              </a:rPr>
              <a:t>-&gt; </a:t>
            </a:r>
            <a:r>
              <a:rPr lang="ko-KR" altLang="en-US" sz="2000" dirty="0" smtClean="0">
                <a:solidFill>
                  <a:srgbClr val="0070C0"/>
                </a:solidFill>
              </a:rPr>
              <a:t>가중치 매개변수 너무 늘어남</a:t>
            </a:r>
            <a:endParaRPr lang="en-US" altLang="ko-KR" sz="2000" dirty="0" smtClean="0">
              <a:solidFill>
                <a:srgbClr val="0070C0"/>
              </a:solidFill>
            </a:endParaRPr>
          </a:p>
          <a:p>
            <a:pPr lvl="1"/>
            <a:r>
              <a:rPr lang="en-US" altLang="ko-KR" sz="2000" dirty="0" smtClean="0">
                <a:solidFill>
                  <a:srgbClr val="FF0000"/>
                </a:solidFill>
              </a:rPr>
              <a:t>RNN</a:t>
            </a:r>
            <a:r>
              <a:rPr lang="en-US" altLang="ko-KR" sz="2000" dirty="0" smtClean="0">
                <a:solidFill>
                  <a:srgbClr val="0070C0"/>
                </a:solidFill>
              </a:rPr>
              <a:t> -&gt; </a:t>
            </a:r>
            <a:r>
              <a:rPr lang="ko-KR" altLang="en-US" sz="2000" dirty="0" smtClean="0">
                <a:solidFill>
                  <a:srgbClr val="0070C0"/>
                </a:solidFill>
              </a:rPr>
              <a:t>맥락이 아무리 긴 </a:t>
            </a:r>
            <a:r>
              <a:rPr lang="ko-KR" altLang="en-US" sz="2000" dirty="0" err="1" smtClean="0">
                <a:solidFill>
                  <a:srgbClr val="0070C0"/>
                </a:solidFill>
              </a:rPr>
              <a:t>시계열</a:t>
            </a:r>
            <a:r>
              <a:rPr lang="ko-KR" altLang="en-US" sz="2000" dirty="0" smtClean="0">
                <a:solidFill>
                  <a:srgbClr val="0070C0"/>
                </a:solidFill>
              </a:rPr>
              <a:t> 데이터라도 대응</a:t>
            </a:r>
            <a:endParaRPr lang="en-US" altLang="ko-KR" sz="2000" dirty="0" smtClean="0">
              <a:solidFill>
                <a:srgbClr val="0070C0"/>
              </a:solidFill>
            </a:endParaRPr>
          </a:p>
        </p:txBody>
      </p:sp>
      <p:pic>
        <p:nvPicPr>
          <p:cNvPr id="3074" name="Picture 2" descr="https://velog.velcdn.com/images/jw5150/post/b52d5428-2944-414f-8011-e16b1c0a40a1/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375" y="2675823"/>
            <a:ext cx="6739251" cy="408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62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5.2 RNN</a:t>
            </a:r>
            <a:r>
              <a:rPr lang="ko-KR" altLang="en-US" dirty="0" smtClean="0"/>
              <a:t>이란</a:t>
            </a:r>
            <a:endParaRPr lang="ko-KR" altLang="en-US" dirty="0"/>
          </a:p>
        </p:txBody>
      </p:sp>
      <p:sp>
        <p:nvSpPr>
          <p:cNvPr id="9" name="내용 개체 틀 3"/>
          <p:cNvSpPr>
            <a:spLocks noGrp="1"/>
          </p:cNvSpPr>
          <p:nvPr>
            <p:ph idx="1"/>
          </p:nvPr>
        </p:nvSpPr>
        <p:spPr>
          <a:xfrm>
            <a:off x="190900" y="959285"/>
            <a:ext cx="10515600" cy="4351338"/>
          </a:xfrm>
        </p:spPr>
        <p:txBody>
          <a:bodyPr/>
          <a:lstStyle/>
          <a:p>
            <a:pPr lvl="1"/>
            <a:r>
              <a:rPr lang="en-US" altLang="ko-KR" b="1" dirty="0" smtClean="0">
                <a:solidFill>
                  <a:srgbClr val="0070C0"/>
                </a:solidFill>
              </a:rPr>
              <a:t>Recurrent Neural Network </a:t>
            </a:r>
            <a:r>
              <a:rPr lang="ko-KR" altLang="en-US" b="1" dirty="0" smtClean="0">
                <a:solidFill>
                  <a:srgbClr val="0070C0"/>
                </a:solidFill>
              </a:rPr>
              <a:t>순환 신경망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pPr lvl="2"/>
            <a:r>
              <a:rPr lang="ko-KR" altLang="en-US" dirty="0" smtClean="0">
                <a:solidFill>
                  <a:srgbClr val="0070C0"/>
                </a:solidFill>
              </a:rPr>
              <a:t>사실 </a:t>
            </a:r>
            <a:r>
              <a:rPr lang="en-US" altLang="ko-KR" dirty="0" smtClean="0">
                <a:solidFill>
                  <a:srgbClr val="0070C0"/>
                </a:solidFill>
              </a:rPr>
              <a:t>word2vec</a:t>
            </a:r>
            <a:r>
              <a:rPr lang="ko-KR" altLang="en-US" dirty="0" smtClean="0">
                <a:solidFill>
                  <a:srgbClr val="0070C0"/>
                </a:solidFill>
              </a:rPr>
              <a:t>이 더 늦게 나옴</a:t>
            </a:r>
            <a:r>
              <a:rPr lang="en-US" altLang="ko-KR" dirty="0" smtClean="0">
                <a:solidFill>
                  <a:srgbClr val="0070C0"/>
                </a:solidFill>
              </a:rPr>
              <a:t>.. RNN</a:t>
            </a:r>
            <a:r>
              <a:rPr lang="ko-KR" altLang="en-US" dirty="0" smtClean="0">
                <a:solidFill>
                  <a:srgbClr val="0070C0"/>
                </a:solidFill>
              </a:rPr>
              <a:t>을 통한 분산 표현의 질을 개선하기 위해</a:t>
            </a:r>
            <a:endParaRPr lang="en-US" altLang="ko-KR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21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5.2.1 </a:t>
            </a:r>
            <a:r>
              <a:rPr lang="ko-KR" altLang="en-US" dirty="0" smtClean="0"/>
              <a:t>순환하는 신경망</a:t>
            </a:r>
            <a:endParaRPr lang="ko-KR" altLang="en-US" dirty="0"/>
          </a:p>
        </p:txBody>
      </p:sp>
      <p:sp>
        <p:nvSpPr>
          <p:cNvPr id="9" name="내용 개체 틀 3"/>
          <p:cNvSpPr>
            <a:spLocks noGrp="1"/>
          </p:cNvSpPr>
          <p:nvPr>
            <p:ph idx="1"/>
          </p:nvPr>
        </p:nvSpPr>
        <p:spPr>
          <a:xfrm>
            <a:off x="190900" y="959285"/>
            <a:ext cx="10515600" cy="4351338"/>
          </a:xfrm>
        </p:spPr>
        <p:txBody>
          <a:bodyPr/>
          <a:lstStyle/>
          <a:p>
            <a:pPr lvl="1"/>
            <a:r>
              <a:rPr lang="ko-KR" altLang="en-US" b="1" dirty="0" smtClean="0">
                <a:solidFill>
                  <a:srgbClr val="FF0000"/>
                </a:solidFill>
              </a:rPr>
              <a:t>각 시각 </a:t>
            </a:r>
            <a:r>
              <a:rPr lang="en-US" altLang="ko-KR" b="1" dirty="0" smtClean="0">
                <a:solidFill>
                  <a:srgbClr val="FF0000"/>
                </a:solidFill>
              </a:rPr>
              <a:t>t</a:t>
            </a:r>
            <a:r>
              <a:rPr lang="ko-KR" altLang="en-US" b="1" dirty="0" smtClean="0">
                <a:solidFill>
                  <a:srgbClr val="FF0000"/>
                </a:solidFill>
              </a:rPr>
              <a:t>에 입력되는 단어 벡터</a:t>
            </a:r>
            <a:r>
              <a:rPr lang="en-US" altLang="ko-KR" b="1" dirty="0" smtClean="0">
                <a:solidFill>
                  <a:srgbClr val="FF0000"/>
                </a:solidFill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분산 표현</a:t>
            </a:r>
            <a:r>
              <a:rPr lang="en-US" altLang="ko-KR" b="1" dirty="0" smtClean="0">
                <a:solidFill>
                  <a:srgbClr val="FF0000"/>
                </a:solidFill>
              </a:rPr>
              <a:t>) </a:t>
            </a:r>
            <a:r>
              <a:rPr lang="en-US" altLang="ko-KR" b="1" dirty="0" err="1" smtClean="0">
                <a:solidFill>
                  <a:srgbClr val="FF0000"/>
                </a:solidFill>
              </a:rPr>
              <a:t>x_t</a:t>
            </a:r>
            <a:endParaRPr lang="en-US" altLang="ko-KR" dirty="0" smtClean="0"/>
          </a:p>
        </p:txBody>
      </p:sp>
      <p:pic>
        <p:nvPicPr>
          <p:cNvPr id="4100" name="Picture 4" descr="https://velog.velcdn.com/images/jw5150/post/2a994657-5550-4ec1-8cce-ad9fa9be7635/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1849291"/>
            <a:ext cx="9829800" cy="440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24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>
            <a:spLocks noGrp="1"/>
          </p:cNvSpPr>
          <p:nvPr>
            <p:ph idx="1"/>
          </p:nvPr>
        </p:nvSpPr>
        <p:spPr>
          <a:xfrm>
            <a:off x="441156" y="1847347"/>
            <a:ext cx="11484545" cy="5275348"/>
          </a:xfrm>
        </p:spPr>
        <p:txBody>
          <a:bodyPr>
            <a:normAutofit/>
          </a:bodyPr>
          <a:lstStyle/>
          <a:p>
            <a:r>
              <a:rPr lang="en-US" altLang="ko-KR" sz="2400" b="1" dirty="0" err="1">
                <a:solidFill>
                  <a:srgbClr val="0070C0"/>
                </a:solidFill>
                <a:latin typeface="-apple-system"/>
              </a:rPr>
              <a:t>Wx</a:t>
            </a:r>
            <a:r>
              <a:rPr lang="en-US" altLang="ko-KR" sz="2400" dirty="0">
                <a:solidFill>
                  <a:srgbClr val="212529"/>
                </a:solidFill>
                <a:latin typeface="-apple-system"/>
              </a:rPr>
              <a:t>: </a:t>
            </a:r>
            <a:r>
              <a:rPr lang="ko-KR" altLang="en-US" sz="2400" b="1" dirty="0">
                <a:solidFill>
                  <a:srgbClr val="212529"/>
                </a:solidFill>
                <a:latin typeface="-apple-system"/>
              </a:rPr>
              <a:t>입력 </a:t>
            </a:r>
            <a:r>
              <a:rPr lang="en-US" altLang="ko-KR" sz="2400" b="1" dirty="0">
                <a:solidFill>
                  <a:srgbClr val="212529"/>
                </a:solidFill>
                <a:latin typeface="-apple-system"/>
              </a:rPr>
              <a:t>x</a:t>
            </a:r>
            <a:r>
              <a:rPr lang="ko-KR" altLang="en-US" sz="2400" b="1" dirty="0">
                <a:solidFill>
                  <a:srgbClr val="212529"/>
                </a:solidFill>
                <a:latin typeface="-apple-system"/>
              </a:rPr>
              <a:t>를 출력 </a:t>
            </a:r>
            <a:r>
              <a:rPr lang="en-US" altLang="ko-KR" sz="2400" b="1" dirty="0">
                <a:solidFill>
                  <a:srgbClr val="212529"/>
                </a:solidFill>
                <a:latin typeface="-apple-system"/>
              </a:rPr>
              <a:t>h</a:t>
            </a:r>
            <a:r>
              <a:rPr lang="ko-KR" altLang="en-US" sz="2400" b="1" dirty="0">
                <a:solidFill>
                  <a:srgbClr val="212529"/>
                </a:solidFill>
                <a:latin typeface="-apple-system"/>
              </a:rPr>
              <a:t>로 </a:t>
            </a:r>
            <a:r>
              <a:rPr lang="ko-KR" altLang="en-US" sz="2400" dirty="0">
                <a:solidFill>
                  <a:srgbClr val="212529"/>
                </a:solidFill>
                <a:latin typeface="-apple-system"/>
              </a:rPr>
              <a:t>변환하기 위한 </a:t>
            </a:r>
            <a:r>
              <a:rPr lang="ko-KR" altLang="en-US" sz="2400" dirty="0" smtClean="0">
                <a:solidFill>
                  <a:srgbClr val="212529"/>
                </a:solidFill>
                <a:latin typeface="-apple-system"/>
              </a:rPr>
              <a:t>가중치</a:t>
            </a:r>
            <a:endParaRPr lang="en-US" altLang="ko-KR" sz="2400" dirty="0" smtClean="0">
              <a:solidFill>
                <a:srgbClr val="212529"/>
              </a:solidFill>
              <a:latin typeface="-apple-system"/>
            </a:endParaRPr>
          </a:p>
          <a:p>
            <a:r>
              <a:rPr lang="en-US" altLang="ko-KR" sz="2400" b="1" dirty="0" err="1" smtClean="0">
                <a:solidFill>
                  <a:srgbClr val="0070C0"/>
                </a:solidFill>
                <a:latin typeface="-apple-system"/>
              </a:rPr>
              <a:t>Wh</a:t>
            </a:r>
            <a:r>
              <a:rPr lang="en-US" altLang="ko-KR" sz="2400" dirty="0">
                <a:solidFill>
                  <a:srgbClr val="212529"/>
                </a:solidFill>
                <a:latin typeface="-apple-system"/>
              </a:rPr>
              <a:t>: 1</a:t>
            </a:r>
            <a:r>
              <a:rPr lang="ko-KR" altLang="en-US" sz="2400" dirty="0">
                <a:solidFill>
                  <a:srgbClr val="212529"/>
                </a:solidFill>
                <a:latin typeface="-apple-system"/>
              </a:rPr>
              <a:t>개의 </a:t>
            </a:r>
            <a:r>
              <a:rPr lang="en-US" altLang="ko-KR" sz="2400" dirty="0">
                <a:solidFill>
                  <a:srgbClr val="212529"/>
                </a:solidFill>
                <a:latin typeface="-apple-system"/>
              </a:rPr>
              <a:t>RNN</a:t>
            </a:r>
            <a:r>
              <a:rPr lang="ko-KR" altLang="en-US" sz="2400" b="1" dirty="0">
                <a:solidFill>
                  <a:srgbClr val="212529"/>
                </a:solidFill>
                <a:latin typeface="-apple-system"/>
              </a:rPr>
              <a:t>출력을 다음 시각의 출력으로 </a:t>
            </a:r>
            <a:r>
              <a:rPr lang="ko-KR" altLang="en-US" sz="2400" dirty="0">
                <a:solidFill>
                  <a:srgbClr val="212529"/>
                </a:solidFill>
                <a:latin typeface="-apple-system"/>
              </a:rPr>
              <a:t>변환하기 위한 </a:t>
            </a:r>
            <a:r>
              <a:rPr lang="ko-KR" altLang="en-US" sz="2400" dirty="0" smtClean="0">
                <a:solidFill>
                  <a:srgbClr val="212529"/>
                </a:solidFill>
                <a:latin typeface="-apple-system"/>
              </a:rPr>
              <a:t>가중치</a:t>
            </a:r>
            <a:endParaRPr lang="en-US" altLang="ko-KR" sz="2400" dirty="0" smtClean="0">
              <a:solidFill>
                <a:srgbClr val="212529"/>
              </a:solidFill>
              <a:latin typeface="-apple-system"/>
            </a:endParaRPr>
          </a:p>
          <a:p>
            <a:r>
              <a:rPr lang="en-US" altLang="ko-KR" sz="2400" b="1" dirty="0" smtClean="0">
                <a:solidFill>
                  <a:srgbClr val="0070C0"/>
                </a:solidFill>
                <a:latin typeface="-apple-system"/>
              </a:rPr>
              <a:t>b</a:t>
            </a:r>
            <a:r>
              <a:rPr lang="en-US" altLang="ko-KR" sz="2400" dirty="0">
                <a:solidFill>
                  <a:srgbClr val="212529"/>
                </a:solidFill>
                <a:latin typeface="-apple-system"/>
              </a:rPr>
              <a:t>: </a:t>
            </a:r>
            <a:r>
              <a:rPr lang="ko-KR" altLang="en-US" sz="2400" dirty="0" smtClean="0">
                <a:solidFill>
                  <a:srgbClr val="212529"/>
                </a:solidFill>
                <a:latin typeface="-apple-system"/>
              </a:rPr>
              <a:t>편향</a:t>
            </a:r>
            <a:endParaRPr lang="en-US" altLang="ko-KR" sz="2400" dirty="0" smtClean="0">
              <a:solidFill>
                <a:srgbClr val="212529"/>
              </a:solidFill>
              <a:latin typeface="-apple-system"/>
            </a:endParaRPr>
          </a:p>
          <a:p>
            <a:r>
              <a:rPr lang="en-US" altLang="ko-KR" sz="2400" b="1" dirty="0" smtClean="0">
                <a:solidFill>
                  <a:srgbClr val="0070C0"/>
                </a:solidFill>
                <a:latin typeface="-apple-system"/>
              </a:rPr>
              <a:t>h(t-1</a:t>
            </a:r>
            <a:r>
              <a:rPr lang="en-US" altLang="ko-KR" sz="2400" b="1" dirty="0">
                <a:solidFill>
                  <a:srgbClr val="0070C0"/>
                </a:solidFill>
                <a:latin typeface="-apple-system"/>
              </a:rPr>
              <a:t>), </a:t>
            </a:r>
            <a:r>
              <a:rPr lang="en-US" altLang="ko-KR" sz="2400" b="1" dirty="0" err="1">
                <a:solidFill>
                  <a:srgbClr val="0070C0"/>
                </a:solidFill>
                <a:latin typeface="-apple-system"/>
              </a:rPr>
              <a:t>xt</a:t>
            </a:r>
            <a:r>
              <a:rPr lang="en-US" altLang="ko-KR" sz="2400" b="1" dirty="0">
                <a:solidFill>
                  <a:srgbClr val="0070C0"/>
                </a:solidFill>
                <a:latin typeface="-apple-system"/>
              </a:rPr>
              <a:t>: </a:t>
            </a:r>
            <a:r>
              <a:rPr lang="ko-KR" altLang="en-US" sz="2400" b="1" dirty="0" err="1" smtClean="0">
                <a:latin typeface="-apple-system"/>
              </a:rPr>
              <a:t>행벡터</a:t>
            </a:r>
            <a:endParaRPr lang="en-US" altLang="ko-KR" sz="2400" b="1" dirty="0" smtClean="0">
              <a:latin typeface="-apple-system"/>
            </a:endParaRPr>
          </a:p>
          <a:p>
            <a:r>
              <a:rPr lang="en-US" altLang="ko-KR" sz="2400" b="1" dirty="0" smtClean="0">
                <a:solidFill>
                  <a:srgbClr val="FF0000"/>
                </a:solidFill>
                <a:latin typeface="-apple-system"/>
              </a:rPr>
              <a:t>RNN</a:t>
            </a:r>
            <a:r>
              <a:rPr lang="ko-KR" altLang="en-US" sz="2400" b="1" dirty="0">
                <a:solidFill>
                  <a:srgbClr val="FF0000"/>
                </a:solidFill>
                <a:latin typeface="-apple-system"/>
              </a:rPr>
              <a:t>의 출력 </a:t>
            </a:r>
            <a:r>
              <a:rPr lang="en-US" altLang="ko-KR" sz="2400" b="1" dirty="0" err="1">
                <a:solidFill>
                  <a:srgbClr val="FF0000"/>
                </a:solidFill>
                <a:latin typeface="-apple-system"/>
              </a:rPr>
              <a:t>ht</a:t>
            </a:r>
            <a:r>
              <a:rPr lang="ko-KR" altLang="en-US" sz="2400" dirty="0">
                <a:solidFill>
                  <a:srgbClr val="212529"/>
                </a:solidFill>
                <a:latin typeface="-apple-system"/>
              </a:rPr>
              <a:t>는 </a:t>
            </a:r>
            <a:r>
              <a:rPr lang="ko-KR" altLang="en-US" sz="2400" dirty="0" err="1">
                <a:solidFill>
                  <a:srgbClr val="212529"/>
                </a:solidFill>
                <a:latin typeface="-apple-system"/>
              </a:rPr>
              <a:t>은닉상태</a:t>
            </a:r>
            <a:r>
              <a:rPr lang="en-US" altLang="ko-KR" sz="2400" dirty="0">
                <a:solidFill>
                  <a:srgbClr val="212529"/>
                </a:solidFill>
                <a:latin typeface="-apple-system"/>
              </a:rPr>
              <a:t>(</a:t>
            </a:r>
            <a:r>
              <a:rPr lang="en-US" altLang="ko-KR" sz="2400" dirty="0">
                <a:solidFill>
                  <a:srgbClr val="0070C0"/>
                </a:solidFill>
                <a:latin typeface="-apple-system"/>
              </a:rPr>
              <a:t>hidden state</a:t>
            </a:r>
            <a:r>
              <a:rPr lang="en-US" altLang="ko-KR" sz="2400" dirty="0">
                <a:solidFill>
                  <a:srgbClr val="212529"/>
                </a:solidFill>
                <a:latin typeface="-apple-system"/>
              </a:rPr>
              <a:t>) </a:t>
            </a:r>
            <a:r>
              <a:rPr lang="ko-KR" altLang="en-US" sz="2400" dirty="0">
                <a:solidFill>
                  <a:srgbClr val="212529"/>
                </a:solidFill>
                <a:latin typeface="-apple-system"/>
              </a:rPr>
              <a:t>혹은 은닉 상태 벡터</a:t>
            </a:r>
            <a:r>
              <a:rPr lang="en-US" altLang="ko-KR" sz="2400" dirty="0">
                <a:solidFill>
                  <a:srgbClr val="212529"/>
                </a:solidFill>
                <a:latin typeface="-apple-system"/>
              </a:rPr>
              <a:t>(</a:t>
            </a:r>
            <a:r>
              <a:rPr lang="en-US" altLang="ko-KR" sz="2400" dirty="0">
                <a:solidFill>
                  <a:srgbClr val="0070C0"/>
                </a:solidFill>
                <a:latin typeface="-apple-system"/>
              </a:rPr>
              <a:t>hidden state vector</a:t>
            </a:r>
            <a:r>
              <a:rPr lang="en-US" altLang="ko-KR" sz="2400" dirty="0">
                <a:solidFill>
                  <a:srgbClr val="212529"/>
                </a:solidFill>
                <a:latin typeface="-apple-system"/>
              </a:rPr>
              <a:t>)</a:t>
            </a:r>
            <a:r>
              <a:rPr lang="ko-KR" altLang="en-US" sz="2400" dirty="0">
                <a:solidFill>
                  <a:srgbClr val="212529"/>
                </a:solidFill>
                <a:latin typeface="-apple-system"/>
              </a:rPr>
              <a:t>라고 한다</a:t>
            </a:r>
            <a:r>
              <a:rPr lang="en-US" altLang="ko-KR" sz="2400" dirty="0">
                <a:solidFill>
                  <a:srgbClr val="212529"/>
                </a:solidFill>
                <a:latin typeface="-apple-system"/>
              </a:rPr>
              <a:t>.</a:t>
            </a:r>
          </a:p>
          <a:p>
            <a:r>
              <a:rPr lang="en-US" altLang="ko-KR" sz="2400" dirty="0">
                <a:solidFill>
                  <a:srgbClr val="212529"/>
                </a:solidFill>
                <a:latin typeface="-apple-system"/>
              </a:rPr>
              <a:t>RNN</a:t>
            </a:r>
            <a:r>
              <a:rPr lang="ko-KR" altLang="en-US" sz="2400" dirty="0">
                <a:solidFill>
                  <a:srgbClr val="212529"/>
                </a:solidFill>
                <a:latin typeface="-apple-system"/>
              </a:rPr>
              <a:t>은 </a:t>
            </a:r>
            <a:r>
              <a:rPr lang="en-US" altLang="ko-KR" sz="2400" dirty="0">
                <a:solidFill>
                  <a:srgbClr val="212529"/>
                </a:solidFill>
                <a:latin typeface="-apple-system"/>
              </a:rPr>
              <a:t>h</a:t>
            </a:r>
            <a:r>
              <a:rPr lang="ko-KR" altLang="en-US" sz="2400" dirty="0">
                <a:solidFill>
                  <a:srgbClr val="212529"/>
                </a:solidFill>
                <a:latin typeface="-apple-system"/>
              </a:rPr>
              <a:t>라는 </a:t>
            </a:r>
            <a:r>
              <a:rPr lang="en-US" altLang="ko-KR" sz="2400" dirty="0">
                <a:solidFill>
                  <a:srgbClr val="212529"/>
                </a:solidFill>
                <a:latin typeface="-apple-system"/>
              </a:rPr>
              <a:t>'</a:t>
            </a:r>
            <a:r>
              <a:rPr lang="ko-KR" altLang="en-US" sz="2400" dirty="0">
                <a:solidFill>
                  <a:srgbClr val="212529"/>
                </a:solidFill>
                <a:latin typeface="-apple-system"/>
              </a:rPr>
              <a:t>상태</a:t>
            </a:r>
            <a:r>
              <a:rPr lang="en-US" altLang="ko-KR" sz="2400" dirty="0">
                <a:solidFill>
                  <a:srgbClr val="212529"/>
                </a:solidFill>
                <a:latin typeface="-apple-system"/>
              </a:rPr>
              <a:t>'</a:t>
            </a:r>
            <a:r>
              <a:rPr lang="ko-KR" altLang="en-US" sz="2400" dirty="0">
                <a:solidFill>
                  <a:srgbClr val="212529"/>
                </a:solidFill>
                <a:latin typeface="-apple-system"/>
              </a:rPr>
              <a:t>를 가지고 있으며 위의 식의 형태로 갱신된다고 해석할 수 있다</a:t>
            </a:r>
            <a:r>
              <a:rPr lang="en-US" altLang="ko-KR" sz="2400" dirty="0">
                <a:solidFill>
                  <a:srgbClr val="212529"/>
                </a:solidFill>
                <a:latin typeface="-apple-system"/>
              </a:rPr>
              <a:t>.</a:t>
            </a:r>
            <a:br>
              <a:rPr lang="en-US" altLang="ko-KR" sz="2400" dirty="0">
                <a:solidFill>
                  <a:srgbClr val="212529"/>
                </a:solidFill>
                <a:latin typeface="-apple-system"/>
              </a:rPr>
            </a:br>
            <a:r>
              <a:rPr lang="en-US" altLang="ko-KR" sz="2400" dirty="0">
                <a:solidFill>
                  <a:srgbClr val="212529"/>
                </a:solidFill>
                <a:latin typeface="-apple-system"/>
              </a:rPr>
              <a:t>RNN</a:t>
            </a:r>
            <a:r>
              <a:rPr lang="ko-KR" altLang="en-US" sz="2400" dirty="0">
                <a:solidFill>
                  <a:srgbClr val="212529"/>
                </a:solidFill>
                <a:latin typeface="-apple-system"/>
              </a:rPr>
              <a:t>계층을 </a:t>
            </a:r>
            <a:r>
              <a:rPr lang="en-US" altLang="ko-KR" sz="2400" dirty="0">
                <a:solidFill>
                  <a:srgbClr val="212529"/>
                </a:solidFill>
                <a:latin typeface="-apple-system"/>
              </a:rPr>
              <a:t>'</a:t>
            </a:r>
            <a:r>
              <a:rPr lang="ko-KR" altLang="en-US" sz="2400" dirty="0">
                <a:solidFill>
                  <a:srgbClr val="212529"/>
                </a:solidFill>
                <a:latin typeface="-apple-system"/>
              </a:rPr>
              <a:t>상태를 가지는 계층</a:t>
            </a:r>
            <a:r>
              <a:rPr lang="en-US" altLang="ko-KR" sz="2400" dirty="0">
                <a:solidFill>
                  <a:srgbClr val="212529"/>
                </a:solidFill>
                <a:latin typeface="-apple-system"/>
              </a:rPr>
              <a:t>' </a:t>
            </a:r>
            <a:r>
              <a:rPr lang="ko-KR" altLang="en-US" sz="2400" dirty="0">
                <a:solidFill>
                  <a:srgbClr val="212529"/>
                </a:solidFill>
                <a:latin typeface="-apple-system"/>
              </a:rPr>
              <a:t>혹은 </a:t>
            </a:r>
            <a:r>
              <a:rPr lang="en-US" altLang="ko-KR" sz="2400" dirty="0">
                <a:solidFill>
                  <a:srgbClr val="212529"/>
                </a:solidFill>
                <a:latin typeface="-apple-system"/>
              </a:rPr>
              <a:t>'</a:t>
            </a:r>
            <a:r>
              <a:rPr lang="ko-KR" altLang="en-US" sz="2400" dirty="0">
                <a:solidFill>
                  <a:srgbClr val="212529"/>
                </a:solidFill>
                <a:latin typeface="-apple-system"/>
              </a:rPr>
              <a:t>메모리</a:t>
            </a:r>
            <a:r>
              <a:rPr lang="en-US" altLang="ko-KR" sz="2400" dirty="0">
                <a:solidFill>
                  <a:srgbClr val="212529"/>
                </a:solidFill>
                <a:latin typeface="-apple-system"/>
              </a:rPr>
              <a:t>(</a:t>
            </a:r>
            <a:r>
              <a:rPr lang="ko-KR" altLang="en-US" sz="2400" dirty="0">
                <a:solidFill>
                  <a:srgbClr val="212529"/>
                </a:solidFill>
                <a:latin typeface="-apple-system"/>
              </a:rPr>
              <a:t>기억력</a:t>
            </a:r>
            <a:r>
              <a:rPr lang="en-US" altLang="ko-KR" sz="2400" dirty="0">
                <a:solidFill>
                  <a:srgbClr val="212529"/>
                </a:solidFill>
                <a:latin typeface="-apple-system"/>
              </a:rPr>
              <a:t>)</a:t>
            </a:r>
            <a:r>
              <a:rPr lang="ko-KR" altLang="en-US" sz="2400" dirty="0">
                <a:solidFill>
                  <a:srgbClr val="212529"/>
                </a:solidFill>
                <a:latin typeface="-apple-system"/>
              </a:rPr>
              <a:t>가 있는 계층</a:t>
            </a:r>
            <a:r>
              <a:rPr lang="en-US" altLang="ko-KR" sz="2400" dirty="0">
                <a:solidFill>
                  <a:srgbClr val="212529"/>
                </a:solidFill>
                <a:latin typeface="-apple-system"/>
              </a:rPr>
              <a:t>'</a:t>
            </a:r>
            <a:r>
              <a:rPr lang="ko-KR" altLang="en-US" sz="2400" dirty="0">
                <a:solidFill>
                  <a:srgbClr val="212529"/>
                </a:solidFill>
                <a:latin typeface="-apple-system"/>
              </a:rPr>
              <a:t>이라고 한다</a:t>
            </a:r>
            <a:r>
              <a:rPr lang="en-US" altLang="ko-KR" sz="2400" dirty="0" smtClean="0">
                <a:solidFill>
                  <a:srgbClr val="212529"/>
                </a:solidFill>
                <a:latin typeface="-apple-system"/>
              </a:rPr>
              <a:t>.</a:t>
            </a:r>
          </a:p>
          <a:p>
            <a:r>
              <a:rPr lang="ko-KR" altLang="en-US" sz="2400" dirty="0" err="1" smtClean="0">
                <a:solidFill>
                  <a:srgbClr val="212529"/>
                </a:solidFill>
                <a:latin typeface="-apple-system"/>
              </a:rPr>
              <a:t>하이퍼볼릭탄젠트</a:t>
            </a:r>
            <a:endParaRPr lang="en-US" altLang="ko-KR" sz="2400" dirty="0">
              <a:solidFill>
                <a:srgbClr val="212529"/>
              </a:solidFill>
              <a:latin typeface="-apple-system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5.2.2 </a:t>
            </a:r>
            <a:r>
              <a:rPr lang="ko-KR" altLang="en-US" dirty="0" smtClean="0"/>
              <a:t>순환 구조 펼치기</a:t>
            </a:r>
            <a:endParaRPr lang="ko-KR" altLang="en-US" dirty="0"/>
          </a:p>
        </p:txBody>
      </p:sp>
      <p:pic>
        <p:nvPicPr>
          <p:cNvPr id="6146" name="Picture 2" descr="https://velog.velcdn.com/images/jw5150/post/e2a6381e-1f73-4e57-a6f3-5625b2e69b1b/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787" y="178062"/>
            <a:ext cx="6253213" cy="1473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57" y="1029022"/>
            <a:ext cx="5411708" cy="66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6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14832</TotalTime>
  <Words>957</Words>
  <Application>Microsoft Office PowerPoint</Application>
  <PresentationFormat>와이드스크린</PresentationFormat>
  <Paragraphs>169</Paragraphs>
  <Slides>44</Slides>
  <Notes>43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8" baseType="lpstr">
      <vt:lpstr>-apple-system</vt:lpstr>
      <vt:lpstr>맑은 고딕</vt:lpstr>
      <vt:lpstr>Arial</vt:lpstr>
      <vt:lpstr>Office 테마</vt:lpstr>
      <vt:lpstr>밑바닥부터 시작하는 딥러닝2 -사이토 고키-  황의지</vt:lpstr>
      <vt:lpstr>CHAPTER 5. 순환 신경망(RNN)</vt:lpstr>
      <vt:lpstr>5.1 확률과 언어 모델</vt:lpstr>
      <vt:lpstr>5.1.2 언어 모델</vt:lpstr>
      <vt:lpstr>5.1.3 CBOW 모델을 언어 모델로?</vt:lpstr>
      <vt:lpstr>5.1.3 CBOW 모델을 언어 모델로?</vt:lpstr>
      <vt:lpstr>5.2 RNN이란</vt:lpstr>
      <vt:lpstr>5.2.1 순환하는 신경망</vt:lpstr>
      <vt:lpstr>5.2.2 순환 구조 펼치기</vt:lpstr>
      <vt:lpstr>5.2.2 순환 구조 펼치기</vt:lpstr>
      <vt:lpstr>5.2.2 순환 구조 펼치기</vt:lpstr>
      <vt:lpstr>5.2.3 BPTT</vt:lpstr>
      <vt:lpstr>5.2.4 Truncated BPTT</vt:lpstr>
      <vt:lpstr>5.2.5 Truncated BPTT의 미니배치 학습</vt:lpstr>
      <vt:lpstr>PowerPoint 프레젠테이션</vt:lpstr>
      <vt:lpstr>5.3 RNN 구현</vt:lpstr>
      <vt:lpstr>5.3.1 RNN 계층 구현</vt:lpstr>
      <vt:lpstr>5.3.1 RNN 계층 구현</vt:lpstr>
      <vt:lpstr>5.3.1 RNN 계층 구현</vt:lpstr>
      <vt:lpstr>5.3.1 RNN 계층 구현</vt:lpstr>
      <vt:lpstr>5.3.2 Time RNN 계층 구현</vt:lpstr>
      <vt:lpstr>5.3.2 Time RNN 계층 구현</vt:lpstr>
      <vt:lpstr>5.3.2 Time RNN 계층 구현</vt:lpstr>
      <vt:lpstr>PowerPoint 프레젠테이션</vt:lpstr>
      <vt:lpstr>5.4 시계열 데이터 처리 계층 구현</vt:lpstr>
      <vt:lpstr>5.4.1 RNNLM의 전체 그림</vt:lpstr>
      <vt:lpstr>5.4.1 RNNLM의 전체 그림</vt:lpstr>
      <vt:lpstr>5.4.2 Time 계층 구현</vt:lpstr>
      <vt:lpstr>5.4.2 Time 계층 구현</vt:lpstr>
      <vt:lpstr>5.4.2 Time 계층 구현</vt:lpstr>
      <vt:lpstr>5.4.2 Time 계층 구현</vt:lpstr>
      <vt:lpstr>5.4.2 Time 계층 구현</vt:lpstr>
      <vt:lpstr>5.4.2 Time 계층 구현</vt:lpstr>
      <vt:lpstr>5.4.2 Time 계층 구현</vt:lpstr>
      <vt:lpstr>5.5.1 RNNLM 구현</vt:lpstr>
      <vt:lpstr>5.5.1 RNNLM 구현</vt:lpstr>
      <vt:lpstr>5.5.2 언어 모델의 평가</vt:lpstr>
      <vt:lpstr>PowerPoint 프레젠테이션</vt:lpstr>
      <vt:lpstr>5.5.3 RNNLM의 학습 코드</vt:lpstr>
      <vt:lpstr>5.5.3 RNNLM의 학습 코드</vt:lpstr>
      <vt:lpstr>5.5.4 RNNLM의 Trainer 클래스</vt:lpstr>
      <vt:lpstr>5.5.4 RNNLM의 Trainer 클래스</vt:lpstr>
      <vt:lpstr>5.5.4 RNNLM의 Trainer 클래스</vt:lpstr>
      <vt:lpstr>5.6 정리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밑바닥부터 시작하는 딥러닝 -사이토 고키-  황의지</dc:title>
  <dc:creator>황의지</dc:creator>
  <cp:lastModifiedBy>Uiji</cp:lastModifiedBy>
  <cp:revision>1161</cp:revision>
  <dcterms:created xsi:type="dcterms:W3CDTF">2024-01-23T12:02:33Z</dcterms:created>
  <dcterms:modified xsi:type="dcterms:W3CDTF">2024-04-01T10:01:05Z</dcterms:modified>
</cp:coreProperties>
</file>